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fif" ContentType="image/jpeg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3" r:id="rId1"/>
  </p:sldMasterIdLst>
  <p:notesMasterIdLst>
    <p:notesMasterId r:id="rId40"/>
  </p:notesMasterIdLst>
  <p:handoutMasterIdLst>
    <p:handoutMasterId r:id="rId41"/>
  </p:handoutMasterIdLst>
  <p:sldIdLst>
    <p:sldId id="327" r:id="rId2"/>
    <p:sldId id="289" r:id="rId3"/>
    <p:sldId id="340" r:id="rId4"/>
    <p:sldId id="341" r:id="rId5"/>
    <p:sldId id="291" r:id="rId6"/>
    <p:sldId id="319" r:id="rId7"/>
    <p:sldId id="315" r:id="rId8"/>
    <p:sldId id="342" r:id="rId9"/>
    <p:sldId id="307" r:id="rId10"/>
    <p:sldId id="296" r:id="rId11"/>
    <p:sldId id="297" r:id="rId12"/>
    <p:sldId id="337" r:id="rId13"/>
    <p:sldId id="351" r:id="rId14"/>
    <p:sldId id="348" r:id="rId15"/>
    <p:sldId id="349" r:id="rId16"/>
    <p:sldId id="358" r:id="rId17"/>
    <p:sldId id="365" r:id="rId18"/>
    <p:sldId id="301" r:id="rId19"/>
    <p:sldId id="331" r:id="rId20"/>
    <p:sldId id="259" r:id="rId21"/>
    <p:sldId id="361" r:id="rId22"/>
    <p:sldId id="363" r:id="rId23"/>
    <p:sldId id="366" r:id="rId24"/>
    <p:sldId id="345" r:id="rId25"/>
    <p:sldId id="329" r:id="rId26"/>
    <p:sldId id="359" r:id="rId27"/>
    <p:sldId id="293" r:id="rId28"/>
    <p:sldId id="294" r:id="rId29"/>
    <p:sldId id="355" r:id="rId30"/>
    <p:sldId id="354" r:id="rId31"/>
    <p:sldId id="347" r:id="rId32"/>
    <p:sldId id="295" r:id="rId33"/>
    <p:sldId id="367" r:id="rId34"/>
    <p:sldId id="257" r:id="rId35"/>
    <p:sldId id="334" r:id="rId36"/>
    <p:sldId id="335" r:id="rId37"/>
    <p:sldId id="311" r:id="rId38"/>
    <p:sldId id="312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HY헤드라인M" panose="02030600000101010101" pitchFamily="18" charset="-127"/>
      <p:regular r:id="rId48"/>
    </p:embeddedFont>
    <p:embeddedFont>
      <p:font typeface="Wingdings 2" panose="05020102010507070707" pitchFamily="18" charset="2"/>
      <p:regular r:id="rId49"/>
    </p:embeddedFont>
    <p:embeddedFont>
      <p:font typeface="강한공군체 Bold" panose="020B0800000101010101" pitchFamily="50" charset="-127"/>
      <p:bold r:id="rId50"/>
    </p:embeddedFont>
    <p:embeddedFont>
      <p:font typeface="강한공군체 Medium" panose="020B0600000101010101" pitchFamily="50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FFFF"/>
    <a:srgbClr val="DFF5FF"/>
    <a:srgbClr val="0C3DCF"/>
    <a:srgbClr val="000099"/>
    <a:srgbClr val="6600CC"/>
    <a:srgbClr val="0B53C8"/>
    <a:srgbClr val="CCECFF"/>
    <a:srgbClr val="BDD7EE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6" autoAdjust="0"/>
    <p:restoredTop sz="75761" autoAdjust="0"/>
  </p:normalViewPr>
  <p:slideViewPr>
    <p:cSldViewPr snapToGrid="0">
      <p:cViewPr varScale="1">
        <p:scale>
          <a:sx n="86" d="100"/>
          <a:sy n="86" d="100"/>
        </p:scale>
        <p:origin x="16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8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CE463CD-2593-4B4F-AD3A-F0C1BF0D9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BE056C-FB42-4594-8A55-8E76734928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6199F-8346-4A27-A127-1D9D58FA0C0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8ABB9A-77F1-409C-B680-FD22DA767C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199D64-41EB-4144-97F5-F44B139CDA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53077-FBFF-4C98-8920-B3E5CFFC4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154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56EA-4180-45A5-A2A0-DF94B7BC8F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DA3DC-4239-4A3E-B21B-4DDCCF67D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2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의료진을 위한 알약 검색 서비스</a:t>
            </a:r>
            <a:r>
              <a:rPr lang="en-US" altLang="ko-KR" dirty="0"/>
              <a:t>’</a:t>
            </a:r>
            <a:r>
              <a:rPr lang="ko-KR" altLang="en-US" dirty="0"/>
              <a:t>를 개발한 </a:t>
            </a:r>
            <a:r>
              <a:rPr lang="en-US" altLang="ko-KR" dirty="0"/>
              <a:t>‘Drug Link You-</a:t>
            </a:r>
            <a:r>
              <a:rPr lang="ko-KR" altLang="en-US" dirty="0" err="1"/>
              <a:t>드링큐</a:t>
            </a:r>
            <a:r>
              <a:rPr lang="en-US" altLang="ko-KR" dirty="0"/>
              <a:t>’</a:t>
            </a:r>
            <a:r>
              <a:rPr lang="ko-KR" altLang="en-US" dirty="0"/>
              <a:t>의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김주연</a:t>
            </a:r>
            <a:r>
              <a:rPr lang="en-US" altLang="ko-KR" dirty="0"/>
              <a:t>, </a:t>
            </a:r>
            <a:r>
              <a:rPr lang="ko-KR" altLang="en-US" dirty="0"/>
              <a:t>김병진</a:t>
            </a:r>
            <a:r>
              <a:rPr lang="en-US" altLang="ko-KR" dirty="0"/>
              <a:t>, </a:t>
            </a:r>
            <a:r>
              <a:rPr lang="ko-KR" altLang="en-US" dirty="0"/>
              <a:t>이주환으로 이루어진 팀이고</a:t>
            </a:r>
            <a:r>
              <a:rPr lang="en-US" altLang="ko-KR" dirty="0"/>
              <a:t>, </a:t>
            </a:r>
            <a:r>
              <a:rPr lang="ko-KR" altLang="en-US" dirty="0"/>
              <a:t>저는 팀장을 맡고 있는 김주연입니다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432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공공데이터에서 가져온 의약품 낱알식별정보에는 </a:t>
            </a:r>
            <a:r>
              <a:rPr lang="en-US" altLang="ko-KR" dirty="0"/>
              <a:t>24,835</a:t>
            </a:r>
            <a:r>
              <a:rPr lang="ko-KR" altLang="en-US" dirty="0"/>
              <a:t>종에 해당하는 의약품 정보가 들어있었습니다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31</a:t>
            </a:r>
            <a:r>
              <a:rPr lang="ko-KR" altLang="en-US" dirty="0"/>
              <a:t>개의 컬럼으로 구성되어 있는 걸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649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493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00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약을 식별하기 위해 사용한 정보는 </a:t>
            </a:r>
            <a:r>
              <a:rPr lang="en-US" altLang="ko-KR" dirty="0"/>
              <a:t>3</a:t>
            </a:r>
            <a:r>
              <a:rPr lang="ko-KR" altLang="en-US" dirty="0"/>
              <a:t>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의약품의 모양은 크게 </a:t>
            </a:r>
            <a:r>
              <a:rPr lang="en-US" altLang="ko-KR" dirty="0"/>
              <a:t>11</a:t>
            </a:r>
            <a:r>
              <a:rPr lang="ko-KR" altLang="en-US" dirty="0"/>
              <a:t>종</a:t>
            </a:r>
            <a:r>
              <a:rPr lang="en-US" altLang="ko-KR" dirty="0"/>
              <a:t>, </a:t>
            </a:r>
            <a:r>
              <a:rPr lang="ko-KR" altLang="en-US" dirty="0"/>
              <a:t>의약품의 색상은 </a:t>
            </a:r>
            <a:r>
              <a:rPr lang="en-US" altLang="ko-KR" dirty="0"/>
              <a:t>16</a:t>
            </a:r>
            <a:r>
              <a:rPr lang="ko-KR" altLang="en-US" dirty="0"/>
              <a:t>종</a:t>
            </a:r>
            <a:r>
              <a:rPr lang="en-US" altLang="ko-KR" dirty="0"/>
              <a:t>, </a:t>
            </a:r>
            <a:r>
              <a:rPr lang="ko-KR" altLang="en-US" dirty="0"/>
              <a:t>표기된 식별문자에는 한글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한자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마크 등이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하나하나의 클래스는 유니크한 값이 아니지만 최소한 이 </a:t>
            </a:r>
            <a:r>
              <a:rPr lang="en-US" altLang="ko-KR" dirty="0"/>
              <a:t>3</a:t>
            </a:r>
            <a:r>
              <a:rPr lang="ko-KR" altLang="en-US" dirty="0"/>
              <a:t>개의 클래스가 조합되어야 약을 식별할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 프레임에 앞</a:t>
            </a:r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뒷면 같이 있는 이미지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정사각형 프레임에 각각 앞면</a:t>
            </a:r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뒷면만 남도록 편집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배경제거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 정중앙에 위치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-&gt; 224*224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로 리사이즈</a:t>
            </a:r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1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96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6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2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29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YOLO - </a:t>
            </a:r>
          </a:p>
          <a:p>
            <a:pPr algn="l"/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색상 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– 3953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중  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3899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색상 맞춤</a:t>
            </a:r>
          </a:p>
          <a:p>
            <a:pPr algn="l"/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98.6%</a:t>
            </a:r>
            <a:endParaRPr lang="ko-KR" altLang="en-US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l"/>
            <a:r>
              <a:rPr lang="ko-KR" altLang="en-US" dirty="0">
                <a:solidFill>
                  <a:srgbClr val="000099"/>
                </a:solidFill>
              </a:rPr>
              <a:t>모양 </a:t>
            </a:r>
            <a:r>
              <a:rPr lang="en-US" altLang="ko-KR" dirty="0">
                <a:solidFill>
                  <a:srgbClr val="000099"/>
                </a:solidFill>
              </a:rPr>
              <a:t>- 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3953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중 </a:t>
            </a:r>
            <a:r>
              <a:rPr lang="en-US" altLang="ko-KR" dirty="0">
                <a:solidFill>
                  <a:srgbClr val="000099"/>
                </a:solidFill>
              </a:rPr>
              <a:t>3833</a:t>
            </a:r>
            <a:r>
              <a:rPr lang="ko-KR" altLang="en-US" dirty="0">
                <a:solidFill>
                  <a:srgbClr val="000099"/>
                </a:solidFill>
              </a:rPr>
              <a:t>개 모양 맞춤</a:t>
            </a:r>
            <a:endParaRPr lang="en-US" altLang="ko-KR" dirty="0">
              <a:solidFill>
                <a:srgbClr val="000099"/>
              </a:solidFill>
            </a:endParaRPr>
          </a:p>
          <a:p>
            <a:pPr algn="l"/>
            <a:r>
              <a:rPr lang="en-US" altLang="ko-KR" dirty="0">
                <a:solidFill>
                  <a:srgbClr val="000099"/>
                </a:solidFill>
              </a:rPr>
              <a:t>97.0%</a:t>
            </a:r>
          </a:p>
          <a:p>
            <a:pPr algn="l"/>
            <a:r>
              <a:rPr lang="ko-KR" altLang="en-US" dirty="0">
                <a:solidFill>
                  <a:srgbClr val="000099"/>
                </a:solidFill>
              </a:rPr>
              <a:t>유사도</a:t>
            </a:r>
            <a:r>
              <a:rPr lang="en-US" altLang="ko-KR" dirty="0">
                <a:solidFill>
                  <a:srgbClr val="000099"/>
                </a:solidFill>
              </a:rPr>
              <a:t> </a:t>
            </a:r>
            <a:endParaRPr lang="ko-KR" altLang="en-US" dirty="0">
              <a:solidFill>
                <a:srgbClr val="000099"/>
              </a:solidFill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472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환자가 병원 내원 시 다른 병원에서 </a:t>
            </a:r>
            <a:r>
              <a:rPr lang="ko-KR" altLang="en-US" dirty="0" err="1"/>
              <a:t>처방받은</a:t>
            </a:r>
            <a:r>
              <a:rPr lang="ko-KR" altLang="en-US" dirty="0"/>
              <a:t> 약을 가지고 오는 경우가 있습니다</a:t>
            </a:r>
            <a:r>
              <a:rPr lang="en-US" altLang="ko-KR" dirty="0"/>
              <a:t>. </a:t>
            </a:r>
            <a:r>
              <a:rPr lang="ko-KR" altLang="en-US" dirty="0"/>
              <a:t>특히 상당 수 병원에서 입원 시 복용중인 약을 반드시 제출하라고 안내하고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 의료진은 알약 검색 서비스를 이용하게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trike="noStrike" dirty="0"/>
              <a:t>환자의 약만 보고서는 무슨 약인지 의료진도 알 수 없기 때문입니다</a:t>
            </a:r>
            <a:r>
              <a:rPr lang="en-US" altLang="ko-KR" strike="noStrike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 종합병원 내부에서 조사한 바에 </a:t>
            </a:r>
            <a:r>
              <a:rPr lang="ko-KR" altLang="en-US" u="none" dirty="0"/>
              <a:t>따르면 의사의 </a:t>
            </a:r>
            <a:r>
              <a:rPr lang="en-US" altLang="ko-KR" u="none" dirty="0"/>
              <a:t>88%, </a:t>
            </a:r>
            <a:r>
              <a:rPr lang="ko-KR" altLang="en-US" u="none" dirty="0"/>
              <a:t>간호사 </a:t>
            </a:r>
            <a:r>
              <a:rPr lang="en-US" altLang="ko-KR" u="none" dirty="0"/>
              <a:t>73%</a:t>
            </a:r>
            <a:r>
              <a:rPr lang="ko-KR" altLang="en-US" u="none" dirty="0"/>
              <a:t>가 병원 </a:t>
            </a:r>
            <a:r>
              <a:rPr lang="ko-KR" altLang="en-US" dirty="0"/>
              <a:t>내부 약사에게 약 식별 업무를 요청해본 적이 있다고 응답하였습니다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약품식별업무</a:t>
            </a:r>
            <a:r>
              <a:rPr lang="en-US" altLang="ko-KR" dirty="0"/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환자가 의료기관에 </a:t>
            </a:r>
            <a:r>
              <a:rPr lang="ko-KR" altLang="en-US" sz="1200" dirty="0" err="1">
                <a:solidFill>
                  <a:schemeClr val="tx1"/>
                </a:solidFill>
              </a:rPr>
              <a:t>내원시</a:t>
            </a:r>
            <a:r>
              <a:rPr lang="ko-KR" altLang="en-US" sz="1200" dirty="0">
                <a:solidFill>
                  <a:schemeClr val="tx1"/>
                </a:solidFill>
              </a:rPr>
              <a:t> 지참약을 가지고 있는 경우가 많고 의사의 의뢰에 따라 약사가 지참약이 어떤 약품인지 식별해 약물 관련 정보를 의사에게 제공하고 있고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 의료기관인증평가에서도 </a:t>
            </a:r>
            <a:r>
              <a:rPr lang="ko-KR" altLang="en-US" sz="1200" dirty="0" err="1">
                <a:solidFill>
                  <a:schemeClr val="tx1"/>
                </a:solidFill>
              </a:rPr>
              <a:t>지참약</a:t>
            </a:r>
            <a:r>
              <a:rPr lang="ko-KR" altLang="en-US" sz="1200" dirty="0">
                <a:solidFill>
                  <a:schemeClr val="tx1"/>
                </a:solidFill>
              </a:rPr>
              <a:t> 관리가 중요한 업무</a:t>
            </a:r>
          </a:p>
          <a:p>
            <a:endParaRPr lang="en-US" altLang="ko-KR" dirty="0"/>
          </a:p>
          <a:p>
            <a:r>
              <a:rPr lang="ko-KR" altLang="en-US" dirty="0"/>
              <a:t> 환자가 복용하던 약에 대한 정보를 제공하는 </a:t>
            </a:r>
            <a:r>
              <a:rPr lang="ko-KR" altLang="en-US" u="sng" dirty="0"/>
              <a:t>약품식별업무에 대하여 전체 응답자의 </a:t>
            </a:r>
            <a:r>
              <a:rPr lang="en-US" altLang="ko-KR" u="sng" dirty="0"/>
              <a:t>73.1%(</a:t>
            </a:r>
            <a:r>
              <a:rPr lang="ko-KR" altLang="en-US" u="sng" dirty="0"/>
              <a:t>의사 </a:t>
            </a:r>
            <a:r>
              <a:rPr lang="en-US" altLang="ko-KR" u="sng" dirty="0"/>
              <a:t>88.2%, </a:t>
            </a:r>
            <a:r>
              <a:rPr lang="ko-KR" altLang="en-US" u="sng" dirty="0"/>
              <a:t>간호사 </a:t>
            </a:r>
            <a:r>
              <a:rPr lang="en-US" altLang="ko-KR" u="sng" dirty="0"/>
              <a:t>73.0%)</a:t>
            </a:r>
            <a:r>
              <a:rPr lang="ko-KR" altLang="en-US" u="sng" dirty="0"/>
              <a:t>가 의뢰해 본 적이 있다고 응답</a:t>
            </a:r>
            <a:r>
              <a:rPr lang="ko-KR" altLang="en-US" dirty="0"/>
              <a:t>하였다</a:t>
            </a:r>
            <a:r>
              <a:rPr lang="en-US" altLang="ko-KR" dirty="0"/>
              <a:t>. </a:t>
            </a:r>
            <a:r>
              <a:rPr lang="ko-KR" altLang="en-US" dirty="0"/>
              <a:t>약품식별의뢰 이유는 환자의 복약내용을 알기 위해</a:t>
            </a:r>
            <a:r>
              <a:rPr lang="en-US" altLang="ko-KR" dirty="0"/>
              <a:t>(55.8%), </a:t>
            </a:r>
            <a:r>
              <a:rPr lang="ko-KR" altLang="en-US" dirty="0"/>
              <a:t>같은 약을 처방하기 위해</a:t>
            </a:r>
            <a:r>
              <a:rPr lang="en-US" altLang="ko-KR" dirty="0"/>
              <a:t>(15.0%)</a:t>
            </a:r>
            <a:r>
              <a:rPr lang="ko-KR" altLang="en-US" dirty="0"/>
              <a:t>로 응답하였는데 환자가 약을 가져오면 일단 약제과로 보낸다고 응답한 경우도 </a:t>
            </a:r>
            <a:r>
              <a:rPr lang="en-US" altLang="ko-KR" dirty="0"/>
              <a:t>15.6%</a:t>
            </a:r>
            <a:r>
              <a:rPr lang="ko-KR" altLang="en-US" dirty="0"/>
              <a:t>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병원약사회지</a:t>
            </a:r>
            <a:r>
              <a:rPr lang="en-US" altLang="ko-KR" dirty="0"/>
              <a:t>. </a:t>
            </a:r>
            <a:r>
              <a:rPr lang="ko-KR" altLang="en-US" dirty="0"/>
              <a:t>약품정보 이용도 및 만족도 향상을 위한 </a:t>
            </a:r>
            <a:r>
              <a:rPr lang="en-US" altLang="ko-KR" dirty="0"/>
              <a:t>Q.I </a:t>
            </a:r>
            <a:r>
              <a:rPr lang="ko-KR" altLang="en-US" dirty="0"/>
              <a:t>활동</a:t>
            </a:r>
          </a:p>
          <a:p>
            <a:endParaRPr lang="en-US" altLang="ko-KR" dirty="0"/>
          </a:p>
          <a:p>
            <a:r>
              <a:rPr lang="ko-KR" altLang="en-US" dirty="0"/>
              <a:t> </a:t>
            </a:r>
            <a:r>
              <a:rPr lang="ko-KR" altLang="en-US" dirty="0" err="1"/>
              <a:t>지참약</a:t>
            </a:r>
            <a:r>
              <a:rPr lang="ko-KR" altLang="en-US" dirty="0"/>
              <a:t> 관리 부분은 선행연구에서 제시한 종합적인 환자 평가에 있어서 </a:t>
            </a:r>
            <a:r>
              <a:rPr lang="ko-KR" altLang="en-US" u="sng" dirty="0"/>
              <a:t>입원 전 환자의 </a:t>
            </a:r>
            <a:r>
              <a:rPr lang="ko-KR" altLang="en-US" u="sng" dirty="0" err="1"/>
              <a:t>지참약</a:t>
            </a:r>
            <a:r>
              <a:rPr lang="ko-KR" altLang="en-US" u="sng" dirty="0"/>
              <a:t> 파악의 중요성에 비해 세부 업무 만족도가 낮았는데</a:t>
            </a:r>
            <a:r>
              <a:rPr lang="en-US" altLang="ko-KR" u="sng" dirty="0"/>
              <a:t>, </a:t>
            </a:r>
            <a:r>
              <a:rPr lang="ko-KR" altLang="en-US" u="sng" dirty="0"/>
              <a:t>제한된 업무 시간과 불규칙적인 환자 입</a:t>
            </a:r>
            <a:r>
              <a:rPr lang="en-US" altLang="ko-KR" u="sng" dirty="0"/>
              <a:t>·</a:t>
            </a:r>
            <a:r>
              <a:rPr lang="ko-KR" altLang="en-US" u="sng" dirty="0"/>
              <a:t>퇴원으로 인해 입원시점에서 실시간으로 약사가 지참약을 확인하는 것이 어렵기 때문으로 추측된다</a:t>
            </a:r>
            <a:r>
              <a:rPr lang="en-US" altLang="ko-KR" u="sng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한국임상약학회지</a:t>
            </a:r>
            <a:r>
              <a:rPr lang="en-US" altLang="ko-KR" dirty="0"/>
              <a:t>. </a:t>
            </a:r>
            <a:r>
              <a:rPr lang="ko-KR" altLang="en-US" dirty="0"/>
              <a:t>상급종합병원 </a:t>
            </a:r>
            <a:r>
              <a:rPr lang="ko-KR" altLang="en-US" dirty="0" err="1"/>
              <a:t>병동담당약사</a:t>
            </a:r>
            <a:r>
              <a:rPr lang="ko-KR" altLang="en-US" dirty="0"/>
              <a:t> 업무 현황 및 의료인의 인식과 기대 분석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환자의 </a:t>
            </a:r>
            <a:r>
              <a:rPr lang="ko-KR" altLang="en-US" sz="1200" dirty="0" err="1">
                <a:solidFill>
                  <a:schemeClr val="tx1"/>
                </a:solidFill>
              </a:rPr>
              <a:t>지참약</a:t>
            </a:r>
            <a:r>
              <a:rPr lang="ko-KR" altLang="en-US" sz="1200" dirty="0">
                <a:solidFill>
                  <a:schemeClr val="tx1"/>
                </a:solidFill>
              </a:rPr>
              <a:t> 파악의 중요성에 비해 세부 업무 만족도가 낮음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583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이미지가 들어오면 웹서버에서 이미지를 받고</a:t>
            </a:r>
            <a:r>
              <a:rPr lang="en-US" altLang="ko-KR" dirty="0"/>
              <a:t>, </a:t>
            </a:r>
            <a:r>
              <a:rPr lang="en-US" altLang="ko-KR" dirty="0" err="1"/>
              <a:t>wsgi</a:t>
            </a:r>
            <a:r>
              <a:rPr lang="ko-KR" altLang="en-US" dirty="0"/>
              <a:t>에서 이미지를 스크립트 형태로 장고로 보냄</a:t>
            </a:r>
            <a:endParaRPr lang="en-US" altLang="ko-KR" dirty="0"/>
          </a:p>
          <a:p>
            <a:r>
              <a:rPr lang="ko-KR" altLang="en-US" dirty="0"/>
              <a:t>장고는 이미지를 모델링을 통해서 나온 결과를 </a:t>
            </a:r>
            <a:r>
              <a:rPr lang="en-US" altLang="ko-KR" dirty="0"/>
              <a:t>DB</a:t>
            </a:r>
            <a:r>
              <a:rPr lang="ko-KR" altLang="en-US" dirty="0"/>
              <a:t>에서 조회하고 최종 </a:t>
            </a:r>
            <a:r>
              <a:rPr lang="ko-KR" altLang="en-US" dirty="0" err="1"/>
              <a:t>아웃풋된</a:t>
            </a:r>
            <a:r>
              <a:rPr lang="ko-KR" altLang="en-US" dirty="0"/>
              <a:t> 결과를 다시 </a:t>
            </a:r>
            <a:r>
              <a:rPr lang="en-US" altLang="ko-KR" dirty="0" err="1"/>
              <a:t>wsgi</a:t>
            </a:r>
            <a:r>
              <a:rPr lang="ko-KR" altLang="en-US" dirty="0" err="1"/>
              <a:t>를</a:t>
            </a:r>
            <a:r>
              <a:rPr lang="ko-KR" altLang="en-US" dirty="0"/>
              <a:t> 통해서 웹서버로 보내고 클라이언트에게 보냄</a:t>
            </a:r>
            <a:endParaRPr lang="en-US" altLang="ko-KR" dirty="0"/>
          </a:p>
          <a:p>
            <a:r>
              <a:rPr lang="en-US" altLang="ko-KR" dirty="0" err="1"/>
              <a:t>wsgi</a:t>
            </a:r>
            <a:r>
              <a:rPr lang="en-US" altLang="ko-KR" dirty="0"/>
              <a:t> </a:t>
            </a:r>
            <a:r>
              <a:rPr lang="ko-KR" altLang="en-US" dirty="0"/>
              <a:t>정적파일을 지원하지 못하기 때문에 둘 다 있어야 함</a:t>
            </a:r>
            <a:endParaRPr lang="en-US" altLang="ko-KR" dirty="0"/>
          </a:p>
          <a:p>
            <a:r>
              <a:rPr lang="ko-KR" altLang="en-US" dirty="0"/>
              <a:t>분산 처리를 하기 위해 </a:t>
            </a:r>
            <a:r>
              <a:rPr lang="ko-KR" altLang="en-US" dirty="0" err="1"/>
              <a:t>구니콘이</a:t>
            </a:r>
            <a:r>
              <a:rPr lang="ko-KR" altLang="en-US" dirty="0"/>
              <a:t> 필요</a:t>
            </a:r>
            <a:endParaRPr lang="en-US" altLang="ko-KR" dirty="0"/>
          </a:p>
          <a:p>
            <a:r>
              <a:rPr lang="ko-KR" altLang="en-US" dirty="0" err="1"/>
              <a:t>구니콘이</a:t>
            </a:r>
            <a:r>
              <a:rPr lang="ko-KR" altLang="en-US" dirty="0"/>
              <a:t> 스크립트를 번역함</a:t>
            </a:r>
            <a:endParaRPr lang="en-US" altLang="ko-KR" dirty="0"/>
          </a:p>
          <a:p>
            <a:r>
              <a:rPr lang="en-US" altLang="ko-KR" dirty="0"/>
              <a:t>NGINX</a:t>
            </a:r>
            <a:r>
              <a:rPr lang="ko-KR" altLang="en-US" dirty="0"/>
              <a:t>만 있으면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파일을 볼 수 없음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76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개인의 역량에 영향을 받지 않고 정량화된 데이터에 따라 약을 식별함으로써 </a:t>
            </a:r>
            <a:r>
              <a:rPr lang="ko-KR" altLang="en-US" sz="1200" b="1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식별 정확도 상승</a:t>
            </a:r>
            <a:endParaRPr lang="en-US" altLang="ko-KR" sz="1200" b="1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78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782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실제 약을 구하는데 한계가 있었음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다양한 환경에서 촬영한 실제 약 이미지를 수집하는데 어려움이 있었음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식별자에서 한글로 된 데이터를 제외한 점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식별문자를 인식하는 모델 </a:t>
            </a:r>
            <a:r>
              <a:rPr lang="en-US" altLang="ko-KR" sz="1200" dirty="0" err="1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Keras</a:t>
            </a:r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OCR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영어</a:t>
            </a:r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한글이 혼합된 데이터에 있어서는 정확도가 낮았음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높은 정확도를 구현하지 못 한 점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약을 식별하는 건 생명과 연관된 일이라 정확도가 높아야 하지만 다양한 변수들로 인해 정확도가 </a:t>
            </a:r>
            <a:endParaRPr lang="en-US" altLang="ko-KR" sz="12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392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서비스를 개발하기 위해 먼저 의약품 식별표시 제도에 관해 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의약품은 낱알 상태에서 육안으로 </a:t>
            </a:r>
            <a:r>
              <a:rPr lang="ko-KR" altLang="en-US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의약품과 식별할 수 있도록 만들어야 합니다</a:t>
            </a:r>
            <a:r>
              <a:rPr lang="en-US" altLang="ko-KR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다음에 보이는 사진은 </a:t>
            </a:r>
            <a:r>
              <a:rPr lang="ko-KR" altLang="en-US" sz="1200" dirty="0" err="1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타이레놀인데요</a:t>
            </a:r>
            <a:r>
              <a:rPr lang="en-US" altLang="ko-KR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성분함량이 달라서 각인된 글자가 다르다는 걸 알 수 있습니다</a:t>
            </a:r>
            <a:r>
              <a:rPr lang="en-US" altLang="ko-KR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 err="1"/>
              <a:t>타이레놀정</a:t>
            </a:r>
            <a:r>
              <a:rPr lang="en-US" altLang="ko-KR" dirty="0"/>
              <a:t>500</a:t>
            </a:r>
            <a:r>
              <a:rPr lang="ko-KR" altLang="en-US" dirty="0" err="1"/>
              <a:t>밀리그람</a:t>
            </a:r>
            <a:r>
              <a:rPr lang="en-US" altLang="ko-KR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vs </a:t>
            </a:r>
            <a:r>
              <a:rPr lang="ko-KR" altLang="en-US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타이레놀</a:t>
            </a:r>
            <a:r>
              <a:rPr lang="en-US" altLang="ko-KR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 err="1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시간이알서방정</a:t>
            </a:r>
            <a:r>
              <a:rPr lang="en-US" altLang="ko-KR" sz="12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325mg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54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DUR(</a:t>
            </a:r>
            <a:r>
              <a:rPr lang="ko-KR" altLang="en-US" dirty="0"/>
              <a:t>의약품안전사용서비스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err="1"/>
              <a:t>병용금기</a:t>
            </a:r>
            <a:r>
              <a:rPr lang="ko-KR" altLang="en-US" dirty="0"/>
              <a:t> 또는 중복 처방</a:t>
            </a:r>
            <a:r>
              <a:rPr lang="en-US" altLang="ko-KR" dirty="0"/>
              <a:t>, </a:t>
            </a:r>
            <a:r>
              <a:rPr lang="ko-KR" altLang="en-US" dirty="0"/>
              <a:t>조제에 해당하는 약제 정보만 팝업창으로 제공하며</a:t>
            </a:r>
            <a:r>
              <a:rPr lang="en-US" altLang="ko-KR" dirty="0"/>
              <a:t>, </a:t>
            </a:r>
            <a:r>
              <a:rPr lang="ko-KR" altLang="en-US" dirty="0"/>
              <a:t>환자의 질병 및 의약품 정보 전체를 제공하는 것은 아님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</a:rPr>
              <a:t>현재는 개인정보보호법에 의거해 환자가 사전에 건강보험심사평가원에서 제공하는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내가 먹는 약</a:t>
            </a:r>
            <a:r>
              <a:rPr lang="en-US" altLang="ko-KR" dirty="0">
                <a:latin typeface="+mn-ea"/>
              </a:rPr>
              <a:t>! </a:t>
            </a:r>
            <a:r>
              <a:rPr lang="ko-KR" altLang="en-US" dirty="0">
                <a:latin typeface="+mn-ea"/>
              </a:rPr>
              <a:t>한눈에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라는 서비스에 접속하여 별도의 절차를 거쳐 제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자 정보제공에 동의한 경우나 응급 시에만 의</a:t>
            </a:r>
            <a:r>
              <a:rPr lang="en-US" altLang="ko-KR" dirty="0"/>
              <a:t> · </a:t>
            </a:r>
            <a:r>
              <a:rPr lang="ko-KR" altLang="en-US" dirty="0">
                <a:latin typeface="+mn-ea"/>
              </a:rPr>
              <a:t>약사가 환자 투약이력을 조회할 수 있음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의</a:t>
            </a:r>
            <a:r>
              <a:rPr lang="en-US" altLang="ko-KR" dirty="0"/>
              <a:t>·</a:t>
            </a:r>
            <a:r>
              <a:rPr lang="ko-KR" altLang="en-US" dirty="0"/>
              <a:t>약사의 진료 및 </a:t>
            </a:r>
            <a:r>
              <a:rPr lang="ko-KR" altLang="en-US" dirty="0" err="1"/>
              <a:t>조제시</a:t>
            </a:r>
            <a:r>
              <a:rPr lang="ko-KR" altLang="en-US" dirty="0"/>
              <a:t> 환자의 투약이력을 확인할 사례가 있으나</a:t>
            </a:r>
            <a:r>
              <a:rPr lang="en-US" altLang="ko-KR" dirty="0"/>
              <a:t>, ‘</a:t>
            </a:r>
            <a:r>
              <a:rPr lang="ko-KR" altLang="en-US" dirty="0"/>
              <a:t>투약이력 조회</a:t>
            </a:r>
            <a:r>
              <a:rPr lang="en-US" altLang="ko-KR" dirty="0"/>
              <a:t>’</a:t>
            </a:r>
            <a:r>
              <a:rPr lang="ko-KR" altLang="en-US" dirty="0"/>
              <a:t> 서비스에 사전동의가 없는 환자가 많아 임상현장에서의 적시성이 떨어짐</a:t>
            </a:r>
            <a:endParaRPr lang="en-US" altLang="ko-KR" dirty="0"/>
          </a:p>
          <a:p>
            <a:r>
              <a:rPr lang="ko-KR" altLang="en-US" dirty="0"/>
              <a:t>정보취약계층</a:t>
            </a:r>
            <a:r>
              <a:rPr lang="en-US" altLang="ko-KR" dirty="0"/>
              <a:t>, </a:t>
            </a:r>
            <a:r>
              <a:rPr lang="ko-KR" altLang="en-US" dirty="0"/>
              <a:t>노인</a:t>
            </a:r>
            <a:r>
              <a:rPr lang="en-US" altLang="ko-KR" dirty="0"/>
              <a:t>, 14</a:t>
            </a:r>
            <a:r>
              <a:rPr lang="ko-KR" altLang="en-US" dirty="0"/>
              <a:t>세 미만 아동은 여전히 </a:t>
            </a:r>
            <a:r>
              <a:rPr lang="en-US" altLang="ko-KR" dirty="0"/>
              <a:t>‘</a:t>
            </a:r>
            <a:r>
              <a:rPr lang="ko-KR" altLang="en-US" dirty="0"/>
              <a:t>투약이력 조회</a:t>
            </a:r>
            <a:r>
              <a:rPr lang="en-US" altLang="ko-KR" dirty="0"/>
              <a:t>’</a:t>
            </a:r>
            <a:r>
              <a:rPr lang="ko-KR" altLang="en-US" dirty="0"/>
              <a:t> 서비스 이용에 어려움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대한병원협회 공문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원내조제</a:t>
            </a:r>
            <a:r>
              <a:rPr lang="en-US" altLang="ko-KR" dirty="0"/>
              <a:t>, </a:t>
            </a:r>
            <a:r>
              <a:rPr lang="ko-KR" altLang="en-US" dirty="0"/>
              <a:t>정신과 처방</a:t>
            </a:r>
            <a:r>
              <a:rPr lang="en-US" altLang="ko-KR" dirty="0"/>
              <a:t>, </a:t>
            </a:r>
            <a:r>
              <a:rPr lang="ko-KR" altLang="en-US" dirty="0"/>
              <a:t>응급처방은 </a:t>
            </a:r>
            <a:r>
              <a:rPr lang="en-US" altLang="ko-KR" dirty="0"/>
              <a:t>‘</a:t>
            </a:r>
            <a:r>
              <a:rPr lang="ko-KR" altLang="en-US" dirty="0"/>
              <a:t>투약이력 조회</a:t>
            </a:r>
            <a:r>
              <a:rPr lang="en-US" altLang="ko-KR" dirty="0"/>
              <a:t>’</a:t>
            </a:r>
            <a:r>
              <a:rPr lang="ko-KR" altLang="en-US" dirty="0"/>
              <a:t>에 남지 않는 경우가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67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0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의료진은 왜 환자가 복용 중인 약을 확인하려는 것일까요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의 사례</a:t>
            </a:r>
            <a:r>
              <a:rPr lang="en-US" altLang="ko-KR" dirty="0"/>
              <a:t>: </a:t>
            </a:r>
            <a:r>
              <a:rPr lang="ko-KR" altLang="en-US" dirty="0"/>
              <a:t>정형외과에서 처방 받은 진통 </a:t>
            </a:r>
            <a:r>
              <a:rPr lang="ko-KR" altLang="en-US" dirty="0" err="1"/>
              <a:t>소염제랑</a:t>
            </a:r>
            <a:r>
              <a:rPr lang="ko-KR" altLang="en-US" dirty="0"/>
              <a:t> 이비인후과에서 처방 받은 해열제의 성분이 중복되어 일일 허용치를 초과하면 심각한 부작용을 겪게 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의 사례</a:t>
            </a:r>
            <a:r>
              <a:rPr lang="en-US" altLang="ko-KR" dirty="0"/>
              <a:t>: </a:t>
            </a:r>
            <a:r>
              <a:rPr lang="ko-KR" altLang="en-US" dirty="0"/>
              <a:t>다양한 고혈압 약 중에서도 환자의 상태에 맞는 고혈압 약이 있기 때문에 기존의 처방 받은 약을 계속 복용하는 게 환자의 치료에 유리합니다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의 사례</a:t>
            </a:r>
            <a:r>
              <a:rPr lang="en-US" altLang="ko-KR" dirty="0"/>
              <a:t>: </a:t>
            </a:r>
            <a:r>
              <a:rPr lang="ko-KR" altLang="en-US" dirty="0"/>
              <a:t>기존에 복용 중인 약 중에 출혈에 영향을 미치는 항응고제 같은 성분이 있다면 수술 전에 미리 파악해야 수술 시 발생할 수 있는 위험을 방지할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06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다른 병원의 처방내역을 확인할 수 있다면 환자가 복용중인 약을 파악하기가 좀 더 </a:t>
            </a:r>
            <a:r>
              <a:rPr lang="ko-KR" altLang="en-US" sz="1200" dirty="0" err="1">
                <a:solidFill>
                  <a:schemeClr val="tx1"/>
                </a:solidFill>
              </a:rPr>
              <a:t>수월할텐데</a:t>
            </a:r>
            <a:r>
              <a:rPr lang="ko-KR" altLang="en-US" sz="1200" dirty="0">
                <a:solidFill>
                  <a:schemeClr val="tx1"/>
                </a:solidFill>
              </a:rPr>
              <a:t> 현재 의료법에서는 환자 외에 다른 사람에게 의료정보를 공개할 수 없게 하고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그래서 의료진은 환자가 약을 가지고 올 때 처방전이나 처방내역을 알 수 있는 서류를 같이 가져오기를 권장합니다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----------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9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환자의 처방내역을 간접적으로 확인할 수 있는 의약품안전사용서비스라고 하는 </a:t>
            </a:r>
            <a:r>
              <a:rPr lang="en-US" altLang="ko-KR" sz="1200" dirty="0">
                <a:solidFill>
                  <a:schemeClr val="tx1"/>
                </a:solidFill>
              </a:rPr>
              <a:t>DUR</a:t>
            </a:r>
            <a:r>
              <a:rPr lang="ko-KR" altLang="en-US" sz="1200" dirty="0">
                <a:solidFill>
                  <a:schemeClr val="tx1"/>
                </a:solidFill>
              </a:rPr>
              <a:t>이 있지만 이는 </a:t>
            </a:r>
            <a:r>
              <a:rPr lang="ko-KR" altLang="en-US" dirty="0"/>
              <a:t>처방 시 주의해야 할 </a:t>
            </a:r>
            <a:r>
              <a:rPr lang="en-US" altLang="ko-KR" dirty="0"/>
              <a:t>9</a:t>
            </a:r>
            <a:r>
              <a:rPr lang="ko-KR" altLang="en-US" dirty="0"/>
              <a:t>가지 조건에 해당하는 약 정보만 처방단계에서 팝업창으로 </a:t>
            </a:r>
            <a:r>
              <a:rPr lang="ko-KR" altLang="en-US" dirty="0" err="1"/>
              <a:t>제공할뿐</a:t>
            </a:r>
            <a:r>
              <a:rPr lang="ko-KR" altLang="en-US" dirty="0"/>
              <a:t> 환자의 처방내역 전부를 제공하지 않습니다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또한 조회일자를 기준으로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년 동안 조제 받은 이력을 볼 수 있는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내가 </a:t>
            </a:r>
            <a:r>
              <a:rPr lang="ko-KR" altLang="en-US" sz="1200" dirty="0" err="1">
                <a:solidFill>
                  <a:schemeClr val="tx1"/>
                </a:solidFill>
              </a:rPr>
              <a:t>먹는약</a:t>
            </a:r>
            <a:r>
              <a:rPr lang="en-US" altLang="ko-KR" sz="1200" dirty="0">
                <a:solidFill>
                  <a:schemeClr val="tx1"/>
                </a:solidFill>
              </a:rPr>
              <a:t>! </a:t>
            </a:r>
            <a:r>
              <a:rPr lang="ko-KR" altLang="en-US" sz="1200" dirty="0">
                <a:solidFill>
                  <a:schemeClr val="tx1"/>
                </a:solidFill>
              </a:rPr>
              <a:t>한눈에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라는 서비스가 있지만 이는 환자가 사전에 별도의 절차를 통해 제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자 정보공개동의를 해야 의료기관에서 조회를 할 수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한 대학병원 조사 결과 환자들의 낮은 서비스 동의율과 높은 조회 내역 불일치로 내원한 환자의 </a:t>
            </a:r>
            <a:r>
              <a:rPr lang="en-US" altLang="ko-KR" sz="1200" dirty="0">
                <a:solidFill>
                  <a:schemeClr val="tx1"/>
                </a:solidFill>
              </a:rPr>
              <a:t>5%</a:t>
            </a:r>
            <a:r>
              <a:rPr lang="ko-KR" altLang="en-US" sz="1200" dirty="0">
                <a:solidFill>
                  <a:schemeClr val="tx1"/>
                </a:solidFill>
              </a:rPr>
              <a:t>만이 이 서비스 결과를 활용할 수 있었습니다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----------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9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제출한 약의 처방전을 확인할 수 없다면 결국 의료진들은 환자가 가지고 온 약의 특징을 한 </a:t>
            </a:r>
            <a:r>
              <a:rPr lang="ko-KR" altLang="en-US" sz="1200" dirty="0" err="1">
                <a:solidFill>
                  <a:schemeClr val="tx1"/>
                </a:solidFill>
              </a:rPr>
              <a:t>알씩</a:t>
            </a:r>
            <a:r>
              <a:rPr lang="ko-KR" altLang="en-US" sz="1200" dirty="0">
                <a:solidFill>
                  <a:schemeClr val="tx1"/>
                </a:solidFill>
              </a:rPr>
              <a:t> 확인하면서 검색해야만 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제한된 병원 진료 시간과 불규칙적인 환자 입</a:t>
            </a:r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퇴원 시간에 맞춰서 실시간으로 담당자가 약을 확인하는 것은 정확도면에서나 속도면에서나 어려울 수밖에 없습니다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</a:rPr>
              <a:t>----------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9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프로젝트를 통해 여러 개의 약을 한 번에 촬영해서</a:t>
            </a:r>
            <a:r>
              <a:rPr lang="en-US" altLang="ko-KR" dirty="0"/>
              <a:t> </a:t>
            </a:r>
            <a:r>
              <a:rPr lang="ko-KR" altLang="en-US" dirty="0"/>
              <a:t>검색 결과를 보여주는 모바일 웹을 개발하고자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검색 결과를 환자에 </a:t>
            </a:r>
            <a:r>
              <a:rPr lang="en-US" altLang="ko-KR" dirty="0"/>
              <a:t>DB</a:t>
            </a:r>
            <a:r>
              <a:rPr lang="ko-KR" altLang="en-US" dirty="0"/>
              <a:t>에 바로 저장할 수 있고</a:t>
            </a:r>
            <a:r>
              <a:rPr lang="en-US" altLang="ko-KR" dirty="0"/>
              <a:t>, </a:t>
            </a:r>
            <a:r>
              <a:rPr lang="ko-KR" altLang="en-US" dirty="0"/>
              <a:t>신약이 나왔을 때도 지속 가능한 모델을 만들고자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5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46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DA3DC-4239-4A3E-B21B-4DDCCF67D3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72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AB834-079D-456F-9FBE-BC97B11FE707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3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CFB0-70B5-4CDF-98BA-EF1BD3C86FC0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BE33F6-D1CF-4F04-9F7D-868FF2D9B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14350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C6D0E-38D5-4EC6-830C-ADA87F6B4643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5CD5B4-EBDA-4216-B24D-293A1A232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14350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B695-ED56-4E4C-A126-3190AC5D7882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AB5F2C-94C6-4BA3-A2A8-458BBA7396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14350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9486B1-4EE3-41D9-95E3-D928B3F08003}"/>
              </a:ext>
            </a:extLst>
          </p:cNvPr>
          <p:cNvSpPr/>
          <p:nvPr userDrawn="1"/>
        </p:nvSpPr>
        <p:spPr>
          <a:xfrm>
            <a:off x="0" y="1270212"/>
            <a:ext cx="637200" cy="5587787"/>
          </a:xfrm>
          <a:prstGeom prst="rect">
            <a:avLst/>
          </a:prstGeom>
          <a:solidFill>
            <a:srgbClr val="0C3D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200" y="0"/>
            <a:ext cx="10515600" cy="1270212"/>
          </a:xfrm>
        </p:spPr>
        <p:txBody>
          <a:bodyPr lIns="360000" tIns="46800" bIns="0"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F24A0-2174-4CC2-BCB8-4C5C15B78688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23" y="6356349"/>
            <a:ext cx="419101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fld id="{48D62207-232C-451F-9A0F-8597C677728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B99EA5-F945-42FE-AF74-926C05BE8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143500"/>
            <a:ext cx="2857500" cy="1714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097BB9-F354-4050-886C-4A819D24EEF4}"/>
              </a:ext>
            </a:extLst>
          </p:cNvPr>
          <p:cNvSpPr/>
          <p:nvPr userDrawn="1"/>
        </p:nvSpPr>
        <p:spPr>
          <a:xfrm>
            <a:off x="0" y="0"/>
            <a:ext cx="637200" cy="126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77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9C4-20DD-47A1-9C40-18D022345B58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0EDF-4975-48CF-B666-3A675F3FF298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EEEE57-052D-4CEB-914D-836584369C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14350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2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03E2-4456-497A-B127-EF001856A853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E9205-813A-4C54-BD95-5A79E96467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14350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1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0365F-79CD-4621-B2F8-F77994ECFF47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38E2A0-981E-4BD2-9C14-DC64C30E1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14350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3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8F50-3D11-4F4B-9FBE-275253C51D11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619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1B5A78-B9FB-496D-B7DF-54BC65E10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8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71C683-D5DA-4FBE-B43F-3A473A9F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94FAD1-59C3-4425-AF47-8E161EED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433ED-B778-4D4F-B9E4-91025CC26730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AB5F23-70DA-40E5-9842-B8D2552C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AA4C4B-0627-4DDC-84B9-D3E5421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5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277B2-B4ED-43B2-9645-C9AB6ED0A5DE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F2A21D-C5BA-450A-9ED3-AF367BE1A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143500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7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9E420F-000D-4E2F-B158-D749C2193FBC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62207-232C-451F-9A0F-8597C6777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30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5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media1.m4a"/><Relationship Id="rId7" Type="http://schemas.openxmlformats.org/officeDocument/2006/relationships/image" Target="../media/image27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audio" Target="../media/media2.m4a"/><Relationship Id="rId16" Type="http://schemas.openxmlformats.org/officeDocument/2006/relationships/image" Target="../media/image28.png"/><Relationship Id="rId1" Type="http://schemas.microsoft.com/office/2007/relationships/media" Target="../media/media2.m4a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0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sgi.py/" TargetMode="External"/><Relationship Id="rId2" Type="http://schemas.openxmlformats.org/officeDocument/2006/relationships/hyperlink" Target="http://manage.p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jango.core.handlers.wsgi.py/" TargetMode="External"/><Relationship Id="rId4" Type="http://schemas.openxmlformats.org/officeDocument/2006/relationships/hyperlink" Target="http://django.core.wsgi.py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f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B2B177-6511-4BE5-957A-6A7F508E8A33}"/>
              </a:ext>
            </a:extLst>
          </p:cNvPr>
          <p:cNvSpPr/>
          <p:nvPr/>
        </p:nvSpPr>
        <p:spPr>
          <a:xfrm>
            <a:off x="0" y="1260088"/>
            <a:ext cx="8442564" cy="5597912"/>
          </a:xfrm>
          <a:prstGeom prst="rect">
            <a:avLst/>
          </a:prstGeom>
          <a:solidFill>
            <a:srgbClr val="0C3D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5400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E6FF77-2CBD-4E8A-90A0-D00854873ABD}"/>
              </a:ext>
            </a:extLst>
          </p:cNvPr>
          <p:cNvSpPr/>
          <p:nvPr/>
        </p:nvSpPr>
        <p:spPr>
          <a:xfrm>
            <a:off x="8442564" y="0"/>
            <a:ext cx="3749435" cy="1260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7924E1-5D60-46B1-A6A5-08B7A237E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78" y="64299"/>
            <a:ext cx="3054958" cy="1145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23279A-E01C-44D3-B962-06A4F9E798D0}"/>
              </a:ext>
            </a:extLst>
          </p:cNvPr>
          <p:cNvSpPr txBox="1"/>
          <p:nvPr/>
        </p:nvSpPr>
        <p:spPr>
          <a:xfrm>
            <a:off x="1048998" y="2120052"/>
            <a:ext cx="63445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의료진을 위한</a:t>
            </a:r>
            <a:endParaRPr lang="en-US" altLang="ko-KR" sz="6000" dirty="0">
              <a:solidFill>
                <a:schemeClr val="bg1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알약 검색 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0F73B-333E-4408-8744-E5639B45C7EB}"/>
              </a:ext>
            </a:extLst>
          </p:cNvPr>
          <p:cNvSpPr txBox="1"/>
          <p:nvPr/>
        </p:nvSpPr>
        <p:spPr>
          <a:xfrm>
            <a:off x="4438731" y="5798634"/>
            <a:ext cx="350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김주연</a:t>
            </a:r>
            <a:r>
              <a:rPr lang="en-US" altLang="ko-KR" sz="24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김병진</a:t>
            </a:r>
            <a:r>
              <a:rPr lang="en-US" altLang="ko-KR" sz="24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이주환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B1C7D5-6C00-4F9B-A499-0A2EB1B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201" y="1260088"/>
            <a:ext cx="3749798" cy="5597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E7177-E765-4A54-9FA5-2E71CF04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08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3">
            <a:extLst>
              <a:ext uri="{FF2B5EF4-FFF2-40B4-BE49-F238E27FC236}">
                <a16:creationId xmlns:a16="http://schemas.microsoft.com/office/drawing/2014/main" id="{EB258946-B81E-483B-9DCC-D2C29358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의약품 낱알식별 정보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354625-A332-426E-AC53-194A53A8D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041446"/>
              </p:ext>
            </p:extLst>
          </p:nvPr>
        </p:nvGraphicFramePr>
        <p:xfrm>
          <a:off x="1256586" y="1574318"/>
          <a:ext cx="10121660" cy="37093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6762">
                  <a:extLst>
                    <a:ext uri="{9D8B030D-6E8A-4147-A177-3AD203B41FA5}">
                      <a16:colId xmlns:a16="http://schemas.microsoft.com/office/drawing/2014/main" val="839169956"/>
                    </a:ext>
                  </a:extLst>
                </a:gridCol>
                <a:gridCol w="1136414">
                  <a:extLst>
                    <a:ext uri="{9D8B030D-6E8A-4147-A177-3AD203B41FA5}">
                      <a16:colId xmlns:a16="http://schemas.microsoft.com/office/drawing/2014/main" val="714342736"/>
                    </a:ext>
                  </a:extLst>
                </a:gridCol>
                <a:gridCol w="1136414">
                  <a:extLst>
                    <a:ext uri="{9D8B030D-6E8A-4147-A177-3AD203B41FA5}">
                      <a16:colId xmlns:a16="http://schemas.microsoft.com/office/drawing/2014/main" val="619959899"/>
                    </a:ext>
                  </a:extLst>
                </a:gridCol>
                <a:gridCol w="1136414">
                  <a:extLst>
                    <a:ext uri="{9D8B030D-6E8A-4147-A177-3AD203B41FA5}">
                      <a16:colId xmlns:a16="http://schemas.microsoft.com/office/drawing/2014/main" val="1593799708"/>
                    </a:ext>
                  </a:extLst>
                </a:gridCol>
                <a:gridCol w="1136414">
                  <a:extLst>
                    <a:ext uri="{9D8B030D-6E8A-4147-A177-3AD203B41FA5}">
                      <a16:colId xmlns:a16="http://schemas.microsoft.com/office/drawing/2014/main" val="2973327658"/>
                    </a:ext>
                  </a:extLst>
                </a:gridCol>
                <a:gridCol w="1136414">
                  <a:extLst>
                    <a:ext uri="{9D8B030D-6E8A-4147-A177-3AD203B41FA5}">
                      <a16:colId xmlns:a16="http://schemas.microsoft.com/office/drawing/2014/main" val="1620667889"/>
                    </a:ext>
                  </a:extLst>
                </a:gridCol>
                <a:gridCol w="1136414">
                  <a:extLst>
                    <a:ext uri="{9D8B030D-6E8A-4147-A177-3AD203B41FA5}">
                      <a16:colId xmlns:a16="http://schemas.microsoft.com/office/drawing/2014/main" val="3015154981"/>
                    </a:ext>
                  </a:extLst>
                </a:gridCol>
                <a:gridCol w="1136414">
                  <a:extLst>
                    <a:ext uri="{9D8B030D-6E8A-4147-A177-3AD203B41FA5}">
                      <a16:colId xmlns:a16="http://schemas.microsoft.com/office/drawing/2014/main" val="1155246975"/>
                    </a:ext>
                  </a:extLst>
                </a:gridCol>
              </a:tblGrid>
              <a:tr h="224299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의약품명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식별문자</a:t>
                      </a:r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r>
                        <a:rPr lang="ko-KR" altLang="en-US" sz="1100" u="none" strike="noStrike">
                          <a:effectLst/>
                        </a:rPr>
                        <a:t>앞면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식별문자</a:t>
                      </a:r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r>
                        <a:rPr lang="ko-KR" altLang="en-US" sz="1100" u="none" strike="noStrike">
                          <a:effectLst/>
                        </a:rPr>
                        <a:t>뒷면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모양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</a:rPr>
                        <a:t>앞면 색상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뒷면 색상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앞면 분할선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</a:rPr>
                        <a:t>뒷면 분할선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4763" marR="4763" marT="476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63539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</a:rPr>
                        <a:t>가스디알정</a:t>
                      </a:r>
                      <a:r>
                        <a:rPr lang="en-US" altLang="ko-KR" sz="1100" u="none" strike="noStrike" dirty="0">
                          <a:effectLst/>
                        </a:rPr>
                        <a:t>50</a:t>
                      </a:r>
                      <a:r>
                        <a:rPr lang="ko-KR" altLang="en-US" sz="1100" u="none" strike="noStrike" dirty="0">
                          <a:effectLst/>
                        </a:rPr>
                        <a:t>밀리그램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IDG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원형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연두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177410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동광세레콕시브캡슐</a:t>
                      </a:r>
                      <a:r>
                        <a:rPr lang="en-US" altLang="ko-KR" sz="1100" u="none" strike="noStrike">
                          <a:effectLst/>
                        </a:rPr>
                        <a:t>100mg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DPC 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장방형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하양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파랑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하양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파랑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61740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복합유디리버연질캡슐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복합유디리버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타원형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갈색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초록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33441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프로코라란정</a:t>
                      </a:r>
                      <a:r>
                        <a:rPr lang="en-US" altLang="ko-KR" sz="1100" u="none" strike="noStrike">
                          <a:effectLst/>
                        </a:rPr>
                        <a:t>7.5</a:t>
                      </a:r>
                      <a:r>
                        <a:rPr lang="ko-KR" altLang="en-US" sz="1100" u="none" strike="noStrike">
                          <a:effectLst/>
                        </a:rPr>
                        <a:t>밀리그램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>
                          <a:effectLst/>
                        </a:rPr>
                        <a:t>7.5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마크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삼각형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주황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335482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원스에어정</a:t>
                      </a:r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r>
                        <a:rPr lang="ko-KR" altLang="en-US" sz="1100" u="none" strike="noStrike">
                          <a:effectLst/>
                        </a:rPr>
                        <a:t>밀리그램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PHD471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MOK10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사각형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주황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32235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로큅정</a:t>
                      </a:r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</a:rPr>
                        <a:t>밀리그램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D.W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오각형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연두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992468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사브정</a:t>
                      </a:r>
                      <a:r>
                        <a:rPr lang="en-US" altLang="ko-KR" sz="1100" u="none" strike="noStrike">
                          <a:effectLst/>
                        </a:rPr>
                        <a:t>2.5</a:t>
                      </a:r>
                      <a:r>
                        <a:rPr lang="ko-KR" altLang="en-US" sz="1100" u="none" strike="noStrike">
                          <a:effectLst/>
                        </a:rPr>
                        <a:t>밀리그램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사브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분할선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육각형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노랑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948480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바로디핀정</a:t>
                      </a:r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r>
                        <a:rPr lang="ko-KR" altLang="en-US" sz="1100" u="none" strike="noStrike">
                          <a:effectLst/>
                        </a:rPr>
                        <a:t>밀리그램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VD</a:t>
                      </a:r>
                      <a:r>
                        <a:rPr lang="ko-KR" altLang="en-US" sz="1100" u="none" strike="noStrike">
                          <a:effectLst/>
                        </a:rPr>
                        <a:t>분할선</a:t>
                      </a:r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마크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팔각형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하양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808958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이디포스정</a:t>
                      </a:r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r>
                        <a:rPr lang="ko-KR" altLang="en-US" sz="1100" u="none" strike="noStrike">
                          <a:effectLst/>
                        </a:rPr>
                        <a:t>밀리그램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r>
                        <a:rPr lang="ko-KR" altLang="en-US" sz="1100" u="none" strike="noStrike">
                          <a:effectLst/>
                        </a:rPr>
                        <a:t>분할선</a:t>
                      </a:r>
                      <a:r>
                        <a:rPr lang="en-US" sz="1100" u="none" strike="noStrike">
                          <a:effectLst/>
                        </a:rPr>
                        <a:t>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마름모형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파랑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89615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나라믹정</a:t>
                      </a:r>
                      <a:r>
                        <a:rPr lang="en-US" altLang="ko-KR" sz="1100" u="none" strike="noStrike">
                          <a:effectLst/>
                        </a:rPr>
                        <a:t>2.5</a:t>
                      </a:r>
                      <a:r>
                        <a:rPr lang="ko-KR" altLang="en-US" sz="1100" u="none" strike="noStrike">
                          <a:effectLst/>
                        </a:rPr>
                        <a:t>밀리그램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GXCE5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반원형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초록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563558"/>
                  </a:ext>
                </a:extLst>
              </a:tr>
              <a:tr h="316824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로펜정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분할선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기타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주황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</a:rPr>
                        <a:t>-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140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424C51-AD50-460B-B172-33F5DA8CDF43}"/>
              </a:ext>
            </a:extLst>
          </p:cNvPr>
          <p:cNvSpPr txBox="1"/>
          <p:nvPr/>
        </p:nvSpPr>
        <p:spPr>
          <a:xfrm>
            <a:off x="1154986" y="5732200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출처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식품의약품안전처 공공데이터</a:t>
            </a:r>
          </a:p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- 23.01.13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까지 등록된 자료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05F58-8B49-4DA0-95CD-F05EDB344143}"/>
              </a:ext>
            </a:extLst>
          </p:cNvPr>
          <p:cNvSpPr txBox="1"/>
          <p:nvPr/>
        </p:nvSpPr>
        <p:spPr>
          <a:xfrm>
            <a:off x="8659683" y="3167389"/>
            <a:ext cx="249311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총 </a:t>
            </a:r>
            <a:r>
              <a:rPr lang="en-US" altLang="ko-KR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24,835</a:t>
            </a:r>
            <a:r>
              <a:rPr lang="ko-KR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2C2D7-9861-4566-B933-CCB63BA7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39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3">
            <a:extLst>
              <a:ext uri="{FF2B5EF4-FFF2-40B4-BE49-F238E27FC236}">
                <a16:creationId xmlns:a16="http://schemas.microsoft.com/office/drawing/2014/main" id="{EB258946-B81E-483B-9DCC-D2C29358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의약품 낱알 이미지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24C51-AD50-460B-B172-33F5DA8CDF43}"/>
              </a:ext>
            </a:extLst>
          </p:cNvPr>
          <p:cNvSpPr txBox="1"/>
          <p:nvPr/>
        </p:nvSpPr>
        <p:spPr>
          <a:xfrm>
            <a:off x="1353450" y="5728450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출처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식품의약품안전처 공공데이터</a:t>
            </a:r>
          </a:p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- 23.01.13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까지 등록된 자료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0783C-FFF7-43FA-A05E-1286429C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68" y="2130552"/>
            <a:ext cx="2377440" cy="1298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26AB4-3B47-4589-B9F7-083F7F08B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07" y="2130552"/>
            <a:ext cx="2377440" cy="1298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A46EF7-9D98-4812-8239-F5964F9DF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292" y="2130552"/>
            <a:ext cx="2377440" cy="1298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C41D1A-71AC-43E2-912B-1D08AF3C3944}"/>
              </a:ext>
            </a:extLst>
          </p:cNvPr>
          <p:cNvSpPr txBox="1"/>
          <p:nvPr/>
        </p:nvSpPr>
        <p:spPr>
          <a:xfrm>
            <a:off x="1353450" y="3892828"/>
            <a:ext cx="9092554" cy="1284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공공데이터에서 앞면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뒷면 이미지를 제공</a:t>
            </a:r>
            <a:endParaRPr lang="en-US" altLang="ko-KR" sz="28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측면 색상이 앞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뒷면과 다를 경우 측면 이미지도 제공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0C6001-A3FC-4390-8FF1-2F9CBCEC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78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3">
            <a:extLst>
              <a:ext uri="{FF2B5EF4-FFF2-40B4-BE49-F238E27FC236}">
                <a16:creationId xmlns:a16="http://schemas.microsoft.com/office/drawing/2014/main" id="{EB258946-B81E-483B-9DCC-D2C29358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기타 이미지 데이터</a:t>
            </a:r>
            <a:endParaRPr lang="en-US" altLang="ko-KR" dirty="0">
              <a:solidFill>
                <a:srgbClr val="0B53C8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41D1A-71AC-43E2-912B-1D08AF3C3944}"/>
              </a:ext>
            </a:extLst>
          </p:cNvPr>
          <p:cNvSpPr txBox="1"/>
          <p:nvPr/>
        </p:nvSpPr>
        <p:spPr>
          <a:xfrm>
            <a:off x="2210722" y="5128010"/>
            <a:ext cx="639664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 탐지에 사용할 학습 이미지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D5B60-D826-4CF5-9CDD-88F90A96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22" y="1693954"/>
            <a:ext cx="2997834" cy="30103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FFD6CB-A6B8-4524-8A04-05DDFC7F9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85" y="1693954"/>
            <a:ext cx="3425175" cy="3010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7E54A7-A439-44C4-8444-137989EA8569}"/>
              </a:ext>
            </a:extLst>
          </p:cNvPr>
          <p:cNvSpPr txBox="1"/>
          <p:nvPr/>
        </p:nvSpPr>
        <p:spPr>
          <a:xfrm>
            <a:off x="2210722" y="6104525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출처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roboflow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Kaggle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C4ECA1-AEF8-4F66-A38D-9EBE71C5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67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3">
            <a:extLst>
              <a:ext uri="{FF2B5EF4-FFF2-40B4-BE49-F238E27FC236}">
                <a16:creationId xmlns:a16="http://schemas.microsoft.com/office/drawing/2014/main" id="{EB258946-B81E-483B-9DCC-D2C29358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약을 식별하기 위해 사용한 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24C51-AD50-460B-B172-33F5DA8CDF43}"/>
              </a:ext>
            </a:extLst>
          </p:cNvPr>
          <p:cNvSpPr txBox="1"/>
          <p:nvPr/>
        </p:nvSpPr>
        <p:spPr>
          <a:xfrm>
            <a:off x="1398936" y="5870094"/>
            <a:ext cx="801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출처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식품의약품안전처 </a:t>
            </a:r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식품의약품안전평가원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의약품심사부 의약품규격과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677DEE40-BC2F-4937-B136-6A08E0D64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3653" y="1860802"/>
          <a:ext cx="36195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3" imgW="3619440" imgH="3333600" progId="Paint.Picture">
                  <p:embed/>
                </p:oleObj>
              </mc:Choice>
              <mc:Fallback>
                <p:oleObj name="비트맵 이미지" r:id="rId3" imgW="3619440" imgH="3333600" progId="Paint.Picture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677DEE40-BC2F-4937-B136-6A08E0D642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3653" y="1860802"/>
                        <a:ext cx="361950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설명선: 굽은 선(테두리 없음) 3">
            <a:extLst>
              <a:ext uri="{FF2B5EF4-FFF2-40B4-BE49-F238E27FC236}">
                <a16:creationId xmlns:a16="http://schemas.microsoft.com/office/drawing/2014/main" id="{B882A485-AFCF-4D26-9B9A-5765BDC12471}"/>
              </a:ext>
            </a:extLst>
          </p:cNvPr>
          <p:cNvSpPr/>
          <p:nvPr/>
        </p:nvSpPr>
        <p:spPr>
          <a:xfrm>
            <a:off x="6547556" y="1860802"/>
            <a:ext cx="4004283" cy="559057"/>
          </a:xfrm>
          <a:prstGeom prst="callout2">
            <a:avLst>
              <a:gd name="adj1" fmla="val 41902"/>
              <a:gd name="adj2" fmla="val -10088"/>
              <a:gd name="adj3" fmla="val 39630"/>
              <a:gd name="adj4" fmla="val -30359"/>
              <a:gd name="adj5" fmla="val 112500"/>
              <a:gd name="adj6" fmla="val -46667"/>
            </a:avLst>
          </a:prstGeom>
          <a:noFill/>
          <a:ln w="381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66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의약품의 모양</a:t>
            </a:r>
            <a:r>
              <a:rPr lang="en-US" altLang="ko-KR" sz="2800" dirty="0">
                <a:solidFill>
                  <a:srgbClr val="0066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</a:t>
            </a:r>
            <a:r>
              <a:rPr lang="ko-KR" altLang="en-US" sz="2800" dirty="0">
                <a:solidFill>
                  <a:srgbClr val="0066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11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종</a:t>
            </a:r>
            <a:endParaRPr lang="en-US" altLang="ko-KR" sz="28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설명선: 굽은 선(테두리 없음) 6">
            <a:extLst>
              <a:ext uri="{FF2B5EF4-FFF2-40B4-BE49-F238E27FC236}">
                <a16:creationId xmlns:a16="http://schemas.microsoft.com/office/drawing/2014/main" id="{F7A15074-066A-4A49-8855-1F94A00D3E9D}"/>
              </a:ext>
            </a:extLst>
          </p:cNvPr>
          <p:cNvSpPr/>
          <p:nvPr/>
        </p:nvSpPr>
        <p:spPr>
          <a:xfrm>
            <a:off x="6554482" y="2689477"/>
            <a:ext cx="4004283" cy="838200"/>
          </a:xfrm>
          <a:prstGeom prst="callout2">
            <a:avLst>
              <a:gd name="adj1" fmla="val 46023"/>
              <a:gd name="adj2" fmla="val -9393"/>
              <a:gd name="adj3" fmla="val 46023"/>
              <a:gd name="adj4" fmla="val -30015"/>
              <a:gd name="adj5" fmla="val 91288"/>
              <a:gd name="adj6" fmla="val -51154"/>
            </a:avLst>
          </a:prstGeom>
          <a:noFill/>
          <a:ln w="381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66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의약품의 색상</a:t>
            </a:r>
            <a:r>
              <a:rPr lang="en-US" altLang="ko-KR" sz="2800" dirty="0">
                <a:solidFill>
                  <a:srgbClr val="0066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</a:t>
            </a:r>
            <a:r>
              <a:rPr lang="ko-KR" altLang="en-US" sz="2800" dirty="0">
                <a:solidFill>
                  <a:srgbClr val="0066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16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종</a:t>
            </a:r>
            <a:endParaRPr lang="en-US" altLang="ko-KR" sz="28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설명선: 굽은 선(테두리 없음) 7">
            <a:extLst>
              <a:ext uri="{FF2B5EF4-FFF2-40B4-BE49-F238E27FC236}">
                <a16:creationId xmlns:a16="http://schemas.microsoft.com/office/drawing/2014/main" id="{8A9A3A4A-9BBB-4D3F-87D6-49A40DB05C05}"/>
              </a:ext>
            </a:extLst>
          </p:cNvPr>
          <p:cNvSpPr/>
          <p:nvPr/>
        </p:nvSpPr>
        <p:spPr>
          <a:xfrm>
            <a:off x="6554482" y="3797295"/>
            <a:ext cx="4412674" cy="1397257"/>
          </a:xfrm>
          <a:prstGeom prst="callout2">
            <a:avLst>
              <a:gd name="adj1" fmla="val 50580"/>
              <a:gd name="adj2" fmla="val -7245"/>
              <a:gd name="adj3" fmla="val 50008"/>
              <a:gd name="adj4" fmla="val -25856"/>
              <a:gd name="adj5" fmla="val 6954"/>
              <a:gd name="adj6" fmla="val -72991"/>
            </a:avLst>
          </a:prstGeom>
          <a:noFill/>
          <a:ln w="381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0066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표기된 식별문자</a:t>
            </a:r>
            <a:r>
              <a:rPr lang="en-US" altLang="ko-KR" sz="2800" dirty="0">
                <a:solidFill>
                  <a:srgbClr val="0066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한글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영어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한자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숫자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마크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등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3DAA0C48-CF48-4F73-9EFC-63686BAC4015}"/>
              </a:ext>
            </a:extLst>
          </p:cNvPr>
          <p:cNvSpPr/>
          <p:nvPr/>
        </p:nvSpPr>
        <p:spPr>
          <a:xfrm>
            <a:off x="2354580" y="2846070"/>
            <a:ext cx="1828800" cy="1051560"/>
          </a:xfrm>
          <a:prstGeom prst="flowChartProcess">
            <a:avLst/>
          </a:prstGeom>
          <a:noFill/>
          <a:ln w="3810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C87C36-A571-4874-B0E7-BC5CC517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0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E4C83-5CC3-412B-9945-2F1E6B90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이미지 </a:t>
            </a:r>
            <a:r>
              <a:rPr lang="ko-KR" altLang="en-US" dirty="0" err="1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라벨링</a:t>
            </a:r>
            <a:endParaRPr lang="ko-KR" altLang="en-US" dirty="0">
              <a:solidFill>
                <a:srgbClr val="0B53C8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C66ED0-B57C-47B3-96A6-7DC5464B0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30" y="1566233"/>
            <a:ext cx="3237819" cy="3010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141CEF-7E23-46AF-A288-A1D609AEE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16" y="1566233"/>
            <a:ext cx="3425175" cy="3010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4EC16-120A-4346-80C4-0BBD1D36FCA0}"/>
              </a:ext>
            </a:extLst>
          </p:cNvPr>
          <p:cNvSpPr txBox="1"/>
          <p:nvPr/>
        </p:nvSpPr>
        <p:spPr>
          <a:xfrm>
            <a:off x="3057649" y="4765803"/>
            <a:ext cx="1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원본 이미지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BF7AC-7B2A-49B3-8447-1814E82CFA78}"/>
              </a:ext>
            </a:extLst>
          </p:cNvPr>
          <p:cNvSpPr txBox="1"/>
          <p:nvPr/>
        </p:nvSpPr>
        <p:spPr>
          <a:xfrm>
            <a:off x="8184185" y="4765803"/>
            <a:ext cx="1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라벨링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2F846-3A45-4A12-8E95-86BC8E75C6A7}"/>
              </a:ext>
            </a:extLst>
          </p:cNvPr>
          <p:cNvSpPr txBox="1"/>
          <p:nvPr/>
        </p:nvSpPr>
        <p:spPr>
          <a:xfrm>
            <a:off x="2064316" y="5239402"/>
            <a:ext cx="9259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 탐지 모델이 여러 개의 알약을 탐지할 수 있도록 학습 데이터를 만드는 과정</a:t>
            </a:r>
            <a:endParaRPr lang="en-US" altLang="ko-KR" sz="20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0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 </a:t>
            </a:r>
            <a:r>
              <a:rPr lang="en-US" altLang="ko-KR" sz="20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천개 학습 데이터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A7A45-EF79-4ACF-B6C3-424993EC0D96}"/>
              </a:ext>
            </a:extLst>
          </p:cNvPr>
          <p:cNvSpPr txBox="1"/>
          <p:nvPr/>
        </p:nvSpPr>
        <p:spPr>
          <a:xfrm>
            <a:off x="2064316" y="6039989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출처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roboflow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Kaggle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3A7B40-7E68-4B8B-ABB7-02AD0F80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01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E4C83-5CC3-412B-9945-2F1E6B90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이미지 편집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B92BC8-9436-405C-BAB3-597A9A40E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7" y="1965210"/>
            <a:ext cx="3774941" cy="2060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5EC92B-83F1-4E8C-B759-FEA279BC2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66" y="1964764"/>
            <a:ext cx="2060381" cy="2060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08C70-F9DF-4F46-92F2-EC6C89C0D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03" y="1964765"/>
            <a:ext cx="2060381" cy="2060381"/>
          </a:xfrm>
          <a:prstGeom prst="rect">
            <a:avLst/>
          </a:prstGeom>
        </p:spPr>
      </p:pic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1AD2327E-368A-4A56-A8FA-C9760B13F1EB}"/>
              </a:ext>
            </a:extLst>
          </p:cNvPr>
          <p:cNvSpPr/>
          <p:nvPr/>
        </p:nvSpPr>
        <p:spPr>
          <a:xfrm>
            <a:off x="5694914" y="2534966"/>
            <a:ext cx="858643" cy="91997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D556FF75-B5E4-468F-810B-F5D03E6662BC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 식별 모델에서 학습시키기 위해</a:t>
            </a:r>
            <a:endParaRPr lang="en-US" altLang="ko-KR" sz="24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95374-6C40-4A7C-A796-09E1B473D0E9}"/>
              </a:ext>
            </a:extLst>
          </p:cNvPr>
          <p:cNvSpPr txBox="1"/>
          <p:nvPr/>
        </p:nvSpPr>
        <p:spPr>
          <a:xfrm>
            <a:off x="1891430" y="3429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&lt;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앞면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&gt;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2AEF5-8490-4BC7-B791-AEC2CDB8F7B7}"/>
              </a:ext>
            </a:extLst>
          </p:cNvPr>
          <p:cNvSpPr txBox="1"/>
          <p:nvPr/>
        </p:nvSpPr>
        <p:spPr>
          <a:xfrm>
            <a:off x="3582244" y="3429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&lt;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뒷면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&gt;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1F60E-6EFC-447D-A813-6BCDF20CC7F3}"/>
              </a:ext>
            </a:extLst>
          </p:cNvPr>
          <p:cNvSpPr txBox="1"/>
          <p:nvPr/>
        </p:nvSpPr>
        <p:spPr>
          <a:xfrm>
            <a:off x="7618426" y="341543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&lt;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앞면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&gt;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639FC-6773-4B90-BD39-CAAFE7DBDCD7}"/>
              </a:ext>
            </a:extLst>
          </p:cNvPr>
          <p:cNvSpPr txBox="1"/>
          <p:nvPr/>
        </p:nvSpPr>
        <p:spPr>
          <a:xfrm>
            <a:off x="9944363" y="341543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&lt;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뒷면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&gt;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89DD36-797B-4189-9E66-B3522AA2F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26" y="4876698"/>
            <a:ext cx="1330384" cy="13303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1498B7-73B4-4211-AC1A-B38612FBB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02" y="4864309"/>
            <a:ext cx="1330383" cy="1330383"/>
          </a:xfrm>
          <a:prstGeom prst="rect">
            <a:avLst/>
          </a:prstGeom>
        </p:spPr>
      </p:pic>
      <p:sp>
        <p:nvSpPr>
          <p:cNvPr id="20" name="화살표: 줄무늬가 있는 오른쪽 19">
            <a:extLst>
              <a:ext uri="{FF2B5EF4-FFF2-40B4-BE49-F238E27FC236}">
                <a16:creationId xmlns:a16="http://schemas.microsoft.com/office/drawing/2014/main" id="{FE4F099E-15CF-475B-AD05-62DF7AD46931}"/>
              </a:ext>
            </a:extLst>
          </p:cNvPr>
          <p:cNvSpPr/>
          <p:nvPr/>
        </p:nvSpPr>
        <p:spPr>
          <a:xfrm rot="5400000">
            <a:off x="8847559" y="4099205"/>
            <a:ext cx="758760" cy="79622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B239C1-FB64-440F-8FB2-D4FABE55512D}"/>
              </a:ext>
            </a:extLst>
          </p:cNvPr>
          <p:cNvSpPr txBox="1"/>
          <p:nvPr/>
        </p:nvSpPr>
        <p:spPr>
          <a:xfrm>
            <a:off x="7514773" y="5006753"/>
            <a:ext cx="342433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배경제거</a:t>
            </a:r>
            <a:endParaRPr lang="en-US" altLang="ko-KR" sz="24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 정중앙에 위치</a:t>
            </a:r>
            <a:endParaRPr lang="en-US" altLang="ko-KR" sz="24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- 224*224</a:t>
            </a:r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로 크기변환</a:t>
            </a:r>
            <a:r>
              <a:rPr lang="en-US" altLang="ko-KR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</a:p>
        </p:txBody>
      </p:sp>
      <p:sp>
        <p:nvSpPr>
          <p:cNvPr id="22" name="화살표: 줄무늬가 있는 오른쪽 21">
            <a:extLst>
              <a:ext uri="{FF2B5EF4-FFF2-40B4-BE49-F238E27FC236}">
                <a16:creationId xmlns:a16="http://schemas.microsoft.com/office/drawing/2014/main" id="{99387011-1935-4FB4-BAB1-E82A3409B763}"/>
              </a:ext>
            </a:extLst>
          </p:cNvPr>
          <p:cNvSpPr/>
          <p:nvPr/>
        </p:nvSpPr>
        <p:spPr>
          <a:xfrm flipH="1">
            <a:off x="5734657" y="5155998"/>
            <a:ext cx="858643" cy="91997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8C2D24-330A-42F1-9BC9-9CCB9C5F1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95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0F52BA19-96FB-47B5-B338-B1BD83617399}"/>
              </a:ext>
            </a:extLst>
          </p:cNvPr>
          <p:cNvSpPr/>
          <p:nvPr/>
        </p:nvSpPr>
        <p:spPr>
          <a:xfrm>
            <a:off x="952990" y="3216728"/>
            <a:ext cx="866899" cy="424543"/>
          </a:xfrm>
          <a:prstGeom prst="flowChartTerminator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입력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ED886E92-CDF7-4471-8994-CF796EE35DBA}"/>
              </a:ext>
            </a:extLst>
          </p:cNvPr>
          <p:cNvSpPr/>
          <p:nvPr/>
        </p:nvSpPr>
        <p:spPr>
          <a:xfrm>
            <a:off x="2678746" y="3216728"/>
            <a:ext cx="1033153" cy="42454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YOLO</a:t>
            </a:r>
            <a:endParaRPr lang="ko-KR" altLang="en-US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88BC197F-296F-4190-9FB7-2CC6A07760B1}"/>
              </a:ext>
            </a:extLst>
          </p:cNvPr>
          <p:cNvSpPr/>
          <p:nvPr/>
        </p:nvSpPr>
        <p:spPr>
          <a:xfrm>
            <a:off x="4570756" y="3215251"/>
            <a:ext cx="1033153" cy="42454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전처리</a:t>
            </a:r>
            <a:endParaRPr lang="ko-KR" altLang="en-US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7E76A583-1913-44E4-B28E-67295AD01AD9}"/>
              </a:ext>
            </a:extLst>
          </p:cNvPr>
          <p:cNvSpPr/>
          <p:nvPr/>
        </p:nvSpPr>
        <p:spPr>
          <a:xfrm>
            <a:off x="6456870" y="1412067"/>
            <a:ext cx="1033153" cy="42454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색상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2103B7AB-9178-4FB1-A383-9C6D06EDEAFE}"/>
              </a:ext>
            </a:extLst>
          </p:cNvPr>
          <p:cNvSpPr/>
          <p:nvPr/>
        </p:nvSpPr>
        <p:spPr>
          <a:xfrm>
            <a:off x="6456870" y="3209836"/>
            <a:ext cx="1033153" cy="42454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모양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143B154B-F815-4C9B-846A-97748172695B}"/>
              </a:ext>
            </a:extLst>
          </p:cNvPr>
          <p:cNvSpPr/>
          <p:nvPr/>
        </p:nvSpPr>
        <p:spPr>
          <a:xfrm>
            <a:off x="8319930" y="3115677"/>
            <a:ext cx="1033153" cy="636495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데이터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탐색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1378C9-ACBC-4284-9326-7CDA374B928E}"/>
              </a:ext>
            </a:extLst>
          </p:cNvPr>
          <p:cNvCxnSpPr>
            <a:cxnSpLocks/>
          </p:cNvCxnSpPr>
          <p:nvPr/>
        </p:nvCxnSpPr>
        <p:spPr>
          <a:xfrm>
            <a:off x="1891139" y="3427521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B66365D-A04F-4B08-8569-B349FFD0938C}"/>
              </a:ext>
            </a:extLst>
          </p:cNvPr>
          <p:cNvCxnSpPr/>
          <p:nvPr/>
        </p:nvCxnSpPr>
        <p:spPr>
          <a:xfrm>
            <a:off x="3783149" y="3427521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2E5284D-934F-4C7D-905E-A41E61CEF3A3}"/>
              </a:ext>
            </a:extLst>
          </p:cNvPr>
          <p:cNvCxnSpPr>
            <a:cxnSpLocks/>
          </p:cNvCxnSpPr>
          <p:nvPr/>
        </p:nvCxnSpPr>
        <p:spPr>
          <a:xfrm rot="-3600000">
            <a:off x="5535084" y="2392999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69F858-445D-45B6-A3A2-EC3AFB2FF436}"/>
              </a:ext>
            </a:extLst>
          </p:cNvPr>
          <p:cNvCxnSpPr>
            <a:cxnSpLocks/>
          </p:cNvCxnSpPr>
          <p:nvPr/>
        </p:nvCxnSpPr>
        <p:spPr>
          <a:xfrm>
            <a:off x="5769975" y="3427521"/>
            <a:ext cx="54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03275E7-8570-4417-9299-45CA7C2D9631}"/>
              </a:ext>
            </a:extLst>
          </p:cNvPr>
          <p:cNvCxnSpPr>
            <a:cxnSpLocks/>
          </p:cNvCxnSpPr>
          <p:nvPr/>
        </p:nvCxnSpPr>
        <p:spPr>
          <a:xfrm rot="3600000">
            <a:off x="5535084" y="446500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B15BF392-A09F-4B7F-A6FF-73719748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10" y="0"/>
            <a:ext cx="10515600" cy="1270212"/>
          </a:xfrm>
        </p:spPr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모델 프로세스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B8CACC8-A3C9-4597-B7A5-531CDFB1B74E}"/>
              </a:ext>
            </a:extLst>
          </p:cNvPr>
          <p:cNvCxnSpPr>
            <a:cxnSpLocks/>
          </p:cNvCxnSpPr>
          <p:nvPr/>
        </p:nvCxnSpPr>
        <p:spPr>
          <a:xfrm rot="3600000">
            <a:off x="7385346" y="2399579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FCF18E-77D3-4EA1-BC56-90A6B1780267}"/>
              </a:ext>
            </a:extLst>
          </p:cNvPr>
          <p:cNvCxnSpPr>
            <a:cxnSpLocks/>
          </p:cNvCxnSpPr>
          <p:nvPr/>
        </p:nvCxnSpPr>
        <p:spPr>
          <a:xfrm>
            <a:off x="7655346" y="3418883"/>
            <a:ext cx="54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C9EE658-D83A-4EF5-A9F0-46C4163ACDC1}"/>
              </a:ext>
            </a:extLst>
          </p:cNvPr>
          <p:cNvCxnSpPr>
            <a:cxnSpLocks/>
          </p:cNvCxnSpPr>
          <p:nvPr/>
        </p:nvCxnSpPr>
        <p:spPr>
          <a:xfrm rot="-3600000">
            <a:off x="7385346" y="4465001"/>
            <a:ext cx="108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544AC633-6C98-494D-989E-455EB1A9C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3" y="1301759"/>
            <a:ext cx="1270212" cy="1270212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E8F77EC-FBEB-4120-87BF-21AA7F4772FB}"/>
              </a:ext>
            </a:extLst>
          </p:cNvPr>
          <p:cNvCxnSpPr>
            <a:cxnSpLocks/>
          </p:cNvCxnSpPr>
          <p:nvPr/>
        </p:nvCxnSpPr>
        <p:spPr>
          <a:xfrm>
            <a:off x="1386439" y="2625387"/>
            <a:ext cx="0" cy="508279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31B1D25-9D4D-4B96-AC44-0A0AFF5D8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01" y="1303141"/>
            <a:ext cx="1268829" cy="1268829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8E94A1-E75D-451F-B8F7-E679B722DF96}"/>
              </a:ext>
            </a:extLst>
          </p:cNvPr>
          <p:cNvCxnSpPr>
            <a:cxnSpLocks/>
          </p:cNvCxnSpPr>
          <p:nvPr/>
        </p:nvCxnSpPr>
        <p:spPr>
          <a:xfrm>
            <a:off x="3195322" y="2613093"/>
            <a:ext cx="0" cy="508279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B06919F-1F68-4DD4-A2C4-89DBDBCD8B1E}"/>
              </a:ext>
            </a:extLst>
          </p:cNvPr>
          <p:cNvCxnSpPr>
            <a:cxnSpLocks/>
          </p:cNvCxnSpPr>
          <p:nvPr/>
        </p:nvCxnSpPr>
        <p:spPr>
          <a:xfrm>
            <a:off x="5090741" y="2631325"/>
            <a:ext cx="0" cy="508279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A6E7EA24-C939-4331-AE34-5B3E77D8D3E8}"/>
              </a:ext>
            </a:extLst>
          </p:cNvPr>
          <p:cNvSpPr/>
          <p:nvPr/>
        </p:nvSpPr>
        <p:spPr>
          <a:xfrm>
            <a:off x="6456388" y="3215250"/>
            <a:ext cx="1033153" cy="42454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타원</a:t>
            </a: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5B39964C-E88D-4E13-BEDA-27679A9AA2B6}"/>
              </a:ext>
            </a:extLst>
          </p:cNvPr>
          <p:cNvSpPr/>
          <p:nvPr/>
        </p:nvSpPr>
        <p:spPr>
          <a:xfrm>
            <a:off x="6456388" y="1411198"/>
            <a:ext cx="1033153" cy="42454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분홍</a:t>
            </a: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3C1A0C57-2325-4A6B-A559-08AAE4040C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00457" y="3696212"/>
            <a:ext cx="609600" cy="6096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3F712D69-210D-4661-9A97-86943588CAAD}"/>
              </a:ext>
            </a:extLst>
          </p:cNvPr>
          <p:cNvGrpSpPr/>
          <p:nvPr/>
        </p:nvGrpSpPr>
        <p:grpSpPr>
          <a:xfrm>
            <a:off x="8493244" y="3052064"/>
            <a:ext cx="859839" cy="890469"/>
            <a:chOff x="8801465" y="4838447"/>
            <a:chExt cx="859839" cy="890469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69F8003-8328-4B1D-9F35-6F3D57786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1465" y="4838447"/>
              <a:ext cx="582930" cy="70580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0D12453-C7BE-4495-BD70-FC21BEA151C5}"/>
                </a:ext>
              </a:extLst>
            </p:cNvPr>
            <p:cNvSpPr txBox="1"/>
            <p:nvPr/>
          </p:nvSpPr>
          <p:spPr>
            <a:xfrm>
              <a:off x="9151228" y="5359584"/>
              <a:ext cx="51007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DB</a:t>
              </a:r>
              <a:endPara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48CCA74A-1EF1-4E2E-A902-534C4827B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968" y="3563611"/>
            <a:ext cx="304762" cy="304762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239119-A1A7-4FB1-B22F-DB66DF45D165}"/>
              </a:ext>
            </a:extLst>
          </p:cNvPr>
          <p:cNvCxnSpPr>
            <a:cxnSpLocks/>
          </p:cNvCxnSpPr>
          <p:nvPr/>
        </p:nvCxnSpPr>
        <p:spPr>
          <a:xfrm>
            <a:off x="9527560" y="3413441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9A1D00B2-B849-4E81-B1C2-B521210BEB4A}"/>
              </a:ext>
            </a:extLst>
          </p:cNvPr>
          <p:cNvSpPr/>
          <p:nvPr/>
        </p:nvSpPr>
        <p:spPr>
          <a:xfrm>
            <a:off x="10363652" y="3209836"/>
            <a:ext cx="1701208" cy="576939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유사도 분석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상위 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5 ~ 10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</a:t>
            </a:r>
          </a:p>
        </p:txBody>
      </p: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81287F43-25AD-4C5E-934F-29809E314F33}"/>
              </a:ext>
            </a:extLst>
          </p:cNvPr>
          <p:cNvSpPr/>
          <p:nvPr/>
        </p:nvSpPr>
        <p:spPr>
          <a:xfrm>
            <a:off x="10286327" y="3435743"/>
            <a:ext cx="1783366" cy="609600"/>
          </a:xfrm>
          <a:prstGeom prst="flowChartTerminator">
            <a:avLst/>
          </a:prstGeom>
          <a:solidFill>
            <a:schemeClr val="bg1"/>
          </a:solidFill>
          <a:ln w="28575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2.</a:t>
            </a:r>
            <a:r>
              <a:rPr lang="ko-KR" altLang="en-US" dirty="0" err="1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에소듀오정</a:t>
            </a:r>
            <a:r>
              <a:rPr lang="en-US" altLang="ko-KR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20/800mg</a:t>
            </a:r>
            <a:endParaRPr lang="ko-KR" altLang="en-US" dirty="0">
              <a:solidFill>
                <a:srgbClr val="FF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2" name="순서도: 수행의 시작/종료 41">
            <a:extLst>
              <a:ext uri="{FF2B5EF4-FFF2-40B4-BE49-F238E27FC236}">
                <a16:creationId xmlns:a16="http://schemas.microsoft.com/office/drawing/2014/main" id="{62AFA1F3-ACF1-4AC7-B953-FC4A78656D81}"/>
              </a:ext>
            </a:extLst>
          </p:cNvPr>
          <p:cNvSpPr/>
          <p:nvPr/>
        </p:nvSpPr>
        <p:spPr>
          <a:xfrm>
            <a:off x="10286327" y="2810878"/>
            <a:ext cx="1783366" cy="609599"/>
          </a:xfrm>
          <a:prstGeom prst="flowChartTerminator">
            <a:avLst/>
          </a:prstGeom>
          <a:solidFill>
            <a:schemeClr val="bg1"/>
          </a:solidFill>
          <a:ln w="28575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1.</a:t>
            </a:r>
            <a:r>
              <a:rPr lang="ko-KR" altLang="en-US" dirty="0" err="1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에소듀오정</a:t>
            </a:r>
            <a:endParaRPr lang="en-US" altLang="ko-KR" dirty="0">
              <a:solidFill>
                <a:srgbClr val="FF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40/800mg</a:t>
            </a:r>
            <a:endParaRPr lang="ko-KR" altLang="en-US" dirty="0">
              <a:solidFill>
                <a:srgbClr val="FF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FB2AA-D47A-446E-820E-4741B8F97463}"/>
              </a:ext>
            </a:extLst>
          </p:cNvPr>
          <p:cNvSpPr txBox="1"/>
          <p:nvPr/>
        </p:nvSpPr>
        <p:spPr>
          <a:xfrm>
            <a:off x="2530606" y="4034350"/>
            <a:ext cx="15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 탐지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F3B6BA-FC26-4814-B84A-E5FD4A7E499B}"/>
              </a:ext>
            </a:extLst>
          </p:cNvPr>
          <p:cNvSpPr txBox="1"/>
          <p:nvPr/>
        </p:nvSpPr>
        <p:spPr>
          <a:xfrm>
            <a:off x="4462132" y="4034350"/>
            <a:ext cx="1263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배경 제거</a:t>
            </a:r>
            <a:endParaRPr lang="en-US" altLang="ko-KR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중앙 정렬</a:t>
            </a:r>
            <a:endParaRPr lang="en-US" altLang="ko-KR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리사이징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B0362-4428-4AC2-9960-3EDB62E636B8}"/>
              </a:ext>
            </a:extLst>
          </p:cNvPr>
          <p:cNvSpPr txBox="1"/>
          <p:nvPr/>
        </p:nvSpPr>
        <p:spPr>
          <a:xfrm>
            <a:off x="8220030" y="4034350"/>
            <a:ext cx="15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특징 비교</a:t>
            </a: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442BD5D0-C7D5-4559-AB56-42258823893C}"/>
              </a:ext>
            </a:extLst>
          </p:cNvPr>
          <p:cNvSpPr/>
          <p:nvPr/>
        </p:nvSpPr>
        <p:spPr>
          <a:xfrm>
            <a:off x="6309975" y="5017962"/>
            <a:ext cx="1394795" cy="424544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유사도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</a:t>
            </a:r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4C5EC6BB-3816-4351-AB7D-37B50A06146E}"/>
              </a:ext>
            </a:extLst>
          </p:cNvPr>
          <p:cNvSpPr/>
          <p:nvPr/>
        </p:nvSpPr>
        <p:spPr>
          <a:xfrm>
            <a:off x="6381107" y="5015966"/>
            <a:ext cx="1263606" cy="42454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특징 추출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C72AF4-CB92-4238-AAF8-1AEB114696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5526" y="1321883"/>
            <a:ext cx="1270212" cy="127021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0D8035-FBE2-4159-856A-CD3971EB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7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1 -0.04144 C -0.0681 -0.00834 -0.05338 0.01852 -0.03502 0.01852 C -0.01341 0.01852 -0.0056 -0.01134 -0.00234 -0.0294 L 0.00091 -0.05347 C 0.0043 -0.07153 0.0125 -0.10139 0.03698 -0.10139 C 0.05248 -0.10139 0.07032 -0.07454 0.07032 -0.04144 C 0.07032 -0.00834 0.05248 0.01852 0.03698 0.01852 C 0.0125 0.01852 0.0043 -0.01134 0.00091 -0.0294 L -0.00234 -0.05347 C -0.0056 -0.07153 -0.01341 -0.10139 -0.03502 -0.10139 C -0.05338 -0.10139 -0.0681 -0.07454 -0.0681 -0.04144 Z " pathEditMode="relative" rAng="0" ptsTypes="AAAAAAAAAAA">
                                      <p:cBhvr>
                                        <p:cTn id="5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35" grpId="0" animBg="1"/>
      <p:bldP spid="37" grpId="0" animBg="1"/>
      <p:bldP spid="52" grpId="0" animBg="1"/>
      <p:bldP spid="42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CADD87A-C339-4293-A16F-394BCD1EC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60208"/>
              </p:ext>
            </p:extLst>
          </p:nvPr>
        </p:nvGraphicFramePr>
        <p:xfrm>
          <a:off x="1674264" y="2115698"/>
          <a:ext cx="9478536" cy="4153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9268">
                  <a:extLst>
                    <a:ext uri="{9D8B030D-6E8A-4147-A177-3AD203B41FA5}">
                      <a16:colId xmlns:a16="http://schemas.microsoft.com/office/drawing/2014/main" val="1642045878"/>
                    </a:ext>
                  </a:extLst>
                </a:gridCol>
                <a:gridCol w="4739268">
                  <a:extLst>
                    <a:ext uri="{9D8B030D-6E8A-4147-A177-3AD203B41FA5}">
                      <a16:colId xmlns:a16="http://schemas.microsoft.com/office/drawing/2014/main" val="533998021"/>
                    </a:ext>
                  </a:extLst>
                </a:gridCol>
              </a:tblGrid>
              <a:tr h="780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1. VGG16</a:t>
                      </a:r>
                      <a:endParaRPr lang="ko-KR" altLang="en-US" sz="2000" b="0" kern="1200" dirty="0">
                        <a:solidFill>
                          <a:srgbClr val="FFFFFF"/>
                        </a:solidFill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2.</a:t>
                      </a:r>
                      <a:r>
                        <a:rPr lang="en-US" altLang="ko-KR" sz="2000" b="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en-US" altLang="ko-KR" sz="2000" b="0" dirty="0" err="1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EfficientNet</a:t>
                      </a:r>
                      <a:r>
                        <a:rPr lang="en-US" altLang="ko-KR" sz="2000" b="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B0</a:t>
                      </a:r>
                      <a:endParaRPr lang="ko-KR" altLang="en-US" sz="2000" dirty="0">
                        <a:solidFill>
                          <a:srgbClr val="FFFFFF"/>
                        </a:solidFill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11860"/>
                  </a:ext>
                </a:extLst>
              </a:tr>
              <a:tr h="136323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FF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530789"/>
                  </a:ext>
                </a:extLst>
              </a:tr>
              <a:tr h="78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3. </a:t>
                      </a:r>
                      <a:r>
                        <a:rPr lang="en-US" altLang="ko-KR" sz="2000" b="0" dirty="0" err="1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EfficientNet</a:t>
                      </a:r>
                      <a:r>
                        <a:rPr lang="en-US" altLang="ko-KR" sz="2000" b="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B3</a:t>
                      </a:r>
                      <a:endParaRPr lang="ko-KR" altLang="en-US" sz="2000" dirty="0">
                        <a:solidFill>
                          <a:srgbClr val="FFFFFF"/>
                        </a:solidFill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4. </a:t>
                      </a:r>
                      <a:r>
                        <a:rPr lang="en-US" altLang="ko-KR" sz="2000" b="0" dirty="0" err="1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EfficientNet</a:t>
                      </a:r>
                      <a:r>
                        <a:rPr lang="en-US" altLang="ko-KR" sz="2000" b="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B7</a:t>
                      </a:r>
                      <a:endParaRPr lang="ko-KR" altLang="en-US" sz="2000" dirty="0">
                        <a:solidFill>
                          <a:srgbClr val="FFFFFF"/>
                        </a:solidFill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85200"/>
                  </a:ext>
                </a:extLst>
              </a:tr>
              <a:tr h="122891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FF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517528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77264D3C-1D5D-497D-BC02-C0C95A8D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시도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색상 분류 모델</a:t>
            </a:r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CF6EFDC8-BECB-4B23-95FC-8C8CFFCA5EC7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색상 분류에 딥러닝 모델을 활용하려 했지만 적용불가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1A57A-6F2F-420B-9763-FB3CA0D431E2}"/>
              </a:ext>
            </a:extLst>
          </p:cNvPr>
          <p:cNvSpPr txBox="1"/>
          <p:nvPr/>
        </p:nvSpPr>
        <p:spPr>
          <a:xfrm>
            <a:off x="1674264" y="3351691"/>
            <a:ext cx="434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정확도가 낮고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loss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높아서 제외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C537B3-7A44-47B4-8328-FEA64ADD6F4E}"/>
              </a:ext>
            </a:extLst>
          </p:cNvPr>
          <p:cNvSpPr txBox="1"/>
          <p:nvPr/>
        </p:nvSpPr>
        <p:spPr>
          <a:xfrm>
            <a:off x="6413532" y="3349587"/>
            <a:ext cx="434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정확도가 낮고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loss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높아서 제외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C3E62-3905-453D-A8C5-965B8E09629F}"/>
              </a:ext>
            </a:extLst>
          </p:cNvPr>
          <p:cNvSpPr txBox="1"/>
          <p:nvPr/>
        </p:nvSpPr>
        <p:spPr>
          <a:xfrm>
            <a:off x="6413531" y="5456490"/>
            <a:ext cx="434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정확도가 낮고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loss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높아서 제외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6F9D2-F243-4AF9-8401-4DBB6ABFA911}"/>
              </a:ext>
            </a:extLst>
          </p:cNvPr>
          <p:cNvSpPr txBox="1"/>
          <p:nvPr/>
        </p:nvSpPr>
        <p:spPr>
          <a:xfrm>
            <a:off x="1741169" y="5114858"/>
            <a:ext cx="461706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불균형 데이터의 비율을 맞춰주고자 </a:t>
            </a:r>
            <a:r>
              <a:rPr lang="ko-KR" altLang="en-US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언더샘플링해서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EfficientNet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B3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으로 다시 시도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latinLnBrk="1">
              <a:lnSpc>
                <a:spcPct val="120000"/>
              </a:lnSpc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실제 데이터 </a:t>
            </a:r>
            <a:r>
              <a:rPr lang="ko-KR" altLang="en-US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예측률이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낮아서 제외 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672488-38FB-4707-8CFD-613194FB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657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40A23E9-888F-4AB3-ABA9-DA135937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색상 맞추는 알고리즘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D05E6F14-B1D3-4AAB-9962-27DB7D8B88AC}"/>
              </a:ext>
            </a:extLst>
          </p:cNvPr>
          <p:cNvSpPr/>
          <p:nvPr/>
        </p:nvSpPr>
        <p:spPr>
          <a:xfrm>
            <a:off x="1446415" y="4230769"/>
            <a:ext cx="1229445" cy="679439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전처리된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이미지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8C51BE0-56DF-45F1-A81C-CD99DF49E864}"/>
              </a:ext>
            </a:extLst>
          </p:cNvPr>
          <p:cNvSpPr/>
          <p:nvPr/>
        </p:nvSpPr>
        <p:spPr>
          <a:xfrm>
            <a:off x="3670911" y="4111756"/>
            <a:ext cx="1973628" cy="917439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이미지의 색상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선명도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밝기를 분석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EBAF48B9-9033-4912-BCEE-08A2CC36C6EB}"/>
              </a:ext>
            </a:extLst>
          </p:cNvPr>
          <p:cNvSpPr/>
          <p:nvPr/>
        </p:nvSpPr>
        <p:spPr>
          <a:xfrm>
            <a:off x="6547463" y="4111755"/>
            <a:ext cx="2445103" cy="917439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분석된 결과가 어느 클래스에 속하는지 확인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D9DC71A4-76B4-4101-84A9-0EBF1C9280B0}"/>
              </a:ext>
            </a:extLst>
          </p:cNvPr>
          <p:cNvSpPr/>
          <p:nvPr/>
        </p:nvSpPr>
        <p:spPr>
          <a:xfrm>
            <a:off x="9999095" y="4230765"/>
            <a:ext cx="1033153" cy="67943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색상 분류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9845AB4-F2C7-4220-8AB8-67B22752886D}"/>
              </a:ext>
            </a:extLst>
          </p:cNvPr>
          <p:cNvCxnSpPr/>
          <p:nvPr/>
        </p:nvCxnSpPr>
        <p:spPr>
          <a:xfrm>
            <a:off x="2807996" y="4570476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067032-A57A-4089-ADDA-DF80D09A0234}"/>
              </a:ext>
            </a:extLst>
          </p:cNvPr>
          <p:cNvCxnSpPr/>
          <p:nvPr/>
        </p:nvCxnSpPr>
        <p:spPr>
          <a:xfrm>
            <a:off x="5773578" y="4570475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58467B-372A-4715-B02B-0C86639581FE}"/>
              </a:ext>
            </a:extLst>
          </p:cNvPr>
          <p:cNvCxnSpPr/>
          <p:nvPr/>
        </p:nvCxnSpPr>
        <p:spPr>
          <a:xfrm>
            <a:off x="9140907" y="4576346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CDAB46-3B30-4DA9-83EC-953271A9964F}"/>
              </a:ext>
            </a:extLst>
          </p:cNvPr>
          <p:cNvSpPr txBox="1"/>
          <p:nvPr/>
        </p:nvSpPr>
        <p:spPr>
          <a:xfrm>
            <a:off x="9447282" y="1876808"/>
            <a:ext cx="925831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빨강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주황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노랑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연두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초록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A5B04-2F43-4288-A971-053ECD352575}"/>
              </a:ext>
            </a:extLst>
          </p:cNvPr>
          <p:cNvSpPr txBox="1"/>
          <p:nvPr/>
        </p:nvSpPr>
        <p:spPr>
          <a:xfrm>
            <a:off x="10161816" y="1876806"/>
            <a:ext cx="925831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청록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파랑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남색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보라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자주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848A5F8-9740-4E84-A4FE-E698419AB76C}"/>
              </a:ext>
            </a:extLst>
          </p:cNvPr>
          <p:cNvSpPr/>
          <p:nvPr/>
        </p:nvSpPr>
        <p:spPr>
          <a:xfrm>
            <a:off x="9312328" y="1620775"/>
            <a:ext cx="2228892" cy="2173986"/>
          </a:xfrm>
          <a:prstGeom prst="roundRect">
            <a:avLst/>
          </a:prstGeom>
          <a:noFill/>
          <a:ln w="38100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020BE6-0061-488E-AAAB-D3E1C6B96FD8}"/>
              </a:ext>
            </a:extLst>
          </p:cNvPr>
          <p:cNvSpPr/>
          <p:nvPr/>
        </p:nvSpPr>
        <p:spPr>
          <a:xfrm>
            <a:off x="10820083" y="1926801"/>
            <a:ext cx="645144" cy="320040"/>
          </a:xfrm>
          <a:prstGeom prst="rect">
            <a:avLst/>
          </a:prstGeom>
          <a:noFill/>
          <a:ln w="38100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CB236-BC0B-4E03-BBCB-AFCCC6B09CF3}"/>
              </a:ext>
            </a:extLst>
          </p:cNvPr>
          <p:cNvSpPr txBox="1"/>
          <p:nvPr/>
        </p:nvSpPr>
        <p:spPr>
          <a:xfrm>
            <a:off x="9663322" y="1424689"/>
            <a:ext cx="1489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클래스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15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DE7B51-991E-4C71-82C2-74BB74C8AACC}"/>
              </a:ext>
            </a:extLst>
          </p:cNvPr>
          <p:cNvSpPr txBox="1"/>
          <p:nvPr/>
        </p:nvSpPr>
        <p:spPr>
          <a:xfrm>
            <a:off x="10824388" y="1876806"/>
            <a:ext cx="925831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분홍</a:t>
            </a:r>
            <a:endParaRPr lang="en-US" altLang="ko-KR" dirty="0">
              <a:solidFill>
                <a:srgbClr val="FF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갈색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하양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회색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검정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CCF1497-BE41-41B2-B521-0013E859A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71" y="1810406"/>
            <a:ext cx="2745558" cy="1946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11ADBD-D5E4-4A2D-A23B-E4B55062CDB3}"/>
              </a:ext>
            </a:extLst>
          </p:cNvPr>
          <p:cNvSpPr txBox="1"/>
          <p:nvPr/>
        </p:nvSpPr>
        <p:spPr>
          <a:xfrm>
            <a:off x="6282266" y="1424689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색상의 선명도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밝기 변화도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6D916D-2E17-4EBF-BB1D-7687C3C6F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49" y="2158788"/>
            <a:ext cx="1270212" cy="12702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EDE919-ADF1-47C1-AB05-08D6054C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619" y="2158788"/>
            <a:ext cx="1270212" cy="127021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C7BF0B-8531-474A-AE79-783B9CB3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276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C3F362-0541-4A38-96B8-65F7181C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모양 추출 모델 프로세스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46005406-5EE9-4390-92F3-47E95C082381}"/>
              </a:ext>
            </a:extLst>
          </p:cNvPr>
          <p:cNvSpPr/>
          <p:nvPr/>
        </p:nvSpPr>
        <p:spPr>
          <a:xfrm>
            <a:off x="1446415" y="4230769"/>
            <a:ext cx="1229445" cy="679439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전처리된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이미지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9AF180B0-E72C-4C0C-BE73-A54072741DF6}"/>
              </a:ext>
            </a:extLst>
          </p:cNvPr>
          <p:cNvSpPr/>
          <p:nvPr/>
        </p:nvSpPr>
        <p:spPr>
          <a:xfrm>
            <a:off x="3924744" y="4230769"/>
            <a:ext cx="1442737" cy="67944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회색조로 변환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01F1E17C-8417-4AEA-94CC-BADCA6013C2E}"/>
              </a:ext>
            </a:extLst>
          </p:cNvPr>
          <p:cNvSpPr/>
          <p:nvPr/>
        </p:nvSpPr>
        <p:spPr>
          <a:xfrm>
            <a:off x="6616365" y="4230769"/>
            <a:ext cx="2044949" cy="679437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딥러닝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EfficientNet</a:t>
            </a:r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B3)</a:t>
            </a:r>
            <a:endParaRPr lang="ko-KR" altLang="en-US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BF4F05F8-5822-4628-B4CE-D784C72176D3}"/>
              </a:ext>
            </a:extLst>
          </p:cNvPr>
          <p:cNvSpPr/>
          <p:nvPr/>
        </p:nvSpPr>
        <p:spPr>
          <a:xfrm>
            <a:off x="9910198" y="4230769"/>
            <a:ext cx="1033153" cy="67943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모양 분류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BE9B44-ED98-43EB-A29F-5C3BCA021938}"/>
              </a:ext>
            </a:extLst>
          </p:cNvPr>
          <p:cNvCxnSpPr/>
          <p:nvPr/>
        </p:nvCxnSpPr>
        <p:spPr>
          <a:xfrm>
            <a:off x="2940302" y="4570487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1BC5B5-2301-4F19-BC19-1A8FF5F90236}"/>
              </a:ext>
            </a:extLst>
          </p:cNvPr>
          <p:cNvCxnSpPr/>
          <p:nvPr/>
        </p:nvCxnSpPr>
        <p:spPr>
          <a:xfrm>
            <a:off x="5654970" y="4575988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CD2402E-B292-4740-8C49-A7AD5D903038}"/>
              </a:ext>
            </a:extLst>
          </p:cNvPr>
          <p:cNvCxnSpPr/>
          <p:nvPr/>
        </p:nvCxnSpPr>
        <p:spPr>
          <a:xfrm>
            <a:off x="8965908" y="4582002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4E8EC9E-1B48-4A2F-A0C5-6F820F35D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3320"/>
            <a:ext cx="2857500" cy="16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E38407-A555-4991-8C8A-1F48D44F3DD9}"/>
              </a:ext>
            </a:extLst>
          </p:cNvPr>
          <p:cNvSpPr txBox="1"/>
          <p:nvPr/>
        </p:nvSpPr>
        <p:spPr>
          <a:xfrm>
            <a:off x="9448640" y="1639713"/>
            <a:ext cx="925831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기타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마름모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반원형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사각형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삼각형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오각형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6C1D48-F9A6-43E7-8D0D-29D8DD01AA3D}"/>
              </a:ext>
            </a:extLst>
          </p:cNvPr>
          <p:cNvSpPr txBox="1"/>
          <p:nvPr/>
        </p:nvSpPr>
        <p:spPr>
          <a:xfrm>
            <a:off x="10494930" y="1805912"/>
            <a:ext cx="925831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원형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육각형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장방형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타원형</a:t>
            </a:r>
            <a:endParaRPr lang="en-US" altLang="ko-KR" dirty="0">
              <a:solidFill>
                <a:srgbClr val="FF0000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팔각형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51A5744-72C0-4AFB-8A42-BD8CC6AC7221}"/>
              </a:ext>
            </a:extLst>
          </p:cNvPr>
          <p:cNvSpPr/>
          <p:nvPr/>
        </p:nvSpPr>
        <p:spPr>
          <a:xfrm>
            <a:off x="9312328" y="1517904"/>
            <a:ext cx="2228892" cy="2304819"/>
          </a:xfrm>
          <a:prstGeom prst="roundRect">
            <a:avLst/>
          </a:prstGeom>
          <a:noFill/>
          <a:ln w="38100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6025FE-846E-46FB-BAD0-59B57BE425DC}"/>
              </a:ext>
            </a:extLst>
          </p:cNvPr>
          <p:cNvSpPr/>
          <p:nvPr/>
        </p:nvSpPr>
        <p:spPr>
          <a:xfrm>
            <a:off x="10521536" y="2841974"/>
            <a:ext cx="797910" cy="320040"/>
          </a:xfrm>
          <a:prstGeom prst="rect">
            <a:avLst/>
          </a:prstGeom>
          <a:noFill/>
          <a:ln w="38100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25B19-7AD9-45C9-AF98-3342AF9569D3}"/>
              </a:ext>
            </a:extLst>
          </p:cNvPr>
          <p:cNvSpPr txBox="1"/>
          <p:nvPr/>
        </p:nvSpPr>
        <p:spPr>
          <a:xfrm>
            <a:off x="9663322" y="1321819"/>
            <a:ext cx="1489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클래스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11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E6A1E00-30AD-4B42-B77E-5730D57C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31" y="2177300"/>
            <a:ext cx="1270212" cy="12702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8F20A6-7736-498E-B9DE-7AD5A2D6FCB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011006" y="2158788"/>
            <a:ext cx="1270212" cy="127021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159980-08EA-407D-8F2A-E27546DC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>
            <a:extLst>
              <a:ext uri="{FF2B5EF4-FFF2-40B4-BE49-F238E27FC236}">
                <a16:creationId xmlns:a16="http://schemas.microsoft.com/office/drawing/2014/main" id="{3120836C-0091-42B3-97C8-CD6CE5B03337}"/>
              </a:ext>
            </a:extLst>
          </p:cNvPr>
          <p:cNvSpPr txBox="1">
            <a:spLocks/>
          </p:cNvSpPr>
          <p:nvPr/>
        </p:nvSpPr>
        <p:spPr>
          <a:xfrm>
            <a:off x="5395686" y="0"/>
            <a:ext cx="5757113" cy="1270212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서비스 사용자</a:t>
            </a: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7779276-B17B-4270-A14B-5B12AD10247D}"/>
              </a:ext>
            </a:extLst>
          </p:cNvPr>
          <p:cNvSpPr txBox="1">
            <a:spLocks/>
          </p:cNvSpPr>
          <p:nvPr/>
        </p:nvSpPr>
        <p:spPr>
          <a:xfrm>
            <a:off x="5395686" y="1159754"/>
            <a:ext cx="6796313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의료진은 환자의 약만 보고 무슨 약인지 식별불가</a:t>
            </a:r>
            <a:endParaRPr lang="en-US" altLang="ko-KR" sz="24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2E455-187B-4D6F-B903-648E0DDB7233}"/>
              </a:ext>
            </a:extLst>
          </p:cNvPr>
          <p:cNvSpPr txBox="1"/>
          <p:nvPr/>
        </p:nvSpPr>
        <p:spPr>
          <a:xfrm>
            <a:off x="5949396" y="2921168"/>
            <a:ext cx="2473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88%</a:t>
            </a:r>
            <a:endParaRPr lang="ko-KR" altLang="en-US" sz="60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14C7C-AB91-4F61-ABEC-6322B88D2C37}"/>
              </a:ext>
            </a:extLst>
          </p:cNvPr>
          <p:cNvSpPr txBox="1"/>
          <p:nvPr/>
        </p:nvSpPr>
        <p:spPr>
          <a:xfrm>
            <a:off x="5778552" y="4177378"/>
            <a:ext cx="2815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 식별  업무를</a:t>
            </a:r>
            <a:endParaRPr lang="en-US" altLang="ko-KR" sz="20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요청한 의사의 비율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417E00-5BA4-49E0-B4FA-A20596D10030}"/>
              </a:ext>
            </a:extLst>
          </p:cNvPr>
          <p:cNvSpPr txBox="1"/>
          <p:nvPr/>
        </p:nvSpPr>
        <p:spPr>
          <a:xfrm>
            <a:off x="9086715" y="2921168"/>
            <a:ext cx="2671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73%</a:t>
            </a:r>
            <a:endParaRPr lang="ko-KR" altLang="en-US" sz="60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5D5838-0C9D-4EBA-B775-5ADA34D4DCAD}"/>
              </a:ext>
            </a:extLst>
          </p:cNvPr>
          <p:cNvSpPr txBox="1"/>
          <p:nvPr/>
        </p:nvSpPr>
        <p:spPr>
          <a:xfrm>
            <a:off x="8850215" y="4201117"/>
            <a:ext cx="3144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 식별  업무를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요청한 간호사의 비율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52D7FC-2086-429E-A103-DCD636EB89A0}"/>
              </a:ext>
            </a:extLst>
          </p:cNvPr>
          <p:cNvCxnSpPr/>
          <p:nvPr/>
        </p:nvCxnSpPr>
        <p:spPr>
          <a:xfrm>
            <a:off x="8816762" y="2247421"/>
            <a:ext cx="0" cy="3378820"/>
          </a:xfrm>
          <a:prstGeom prst="line">
            <a:avLst/>
          </a:prstGeom>
          <a:ln w="38100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8BD17797-EEB4-4D57-B3EE-E06E38A75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3" y="0"/>
            <a:ext cx="4751183" cy="6858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57AA951-8B9D-47DC-9151-CC76F99F4F07}"/>
              </a:ext>
            </a:extLst>
          </p:cNvPr>
          <p:cNvSpPr txBox="1"/>
          <p:nvPr/>
        </p:nvSpPr>
        <p:spPr>
          <a:xfrm>
            <a:off x="5949396" y="6021659"/>
            <a:ext cx="1992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출처 </a:t>
            </a:r>
            <a:r>
              <a:rPr lang="en-US" altLang="ko-KR" sz="1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ko-KR" altLang="en-US" sz="1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병원약사회지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D1C5DD-FA06-4CF2-BEB4-47042E9B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92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7264D3C-1D5D-497D-BC02-C0C95A8D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시도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식별자 추출</a:t>
            </a:r>
            <a:endParaRPr lang="ko-KR" altLang="en-US" dirty="0"/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CF6EFDC8-BECB-4B23-95FC-8C8CFFCA5EC7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OCR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모델을 사용하여 알약의 식별자를 추출하여 모델에 활용하려 했지만 적용불가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3FF5B71-7820-41B6-AAA0-6232B48F1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89704"/>
              </p:ext>
            </p:extLst>
          </p:nvPr>
        </p:nvGraphicFramePr>
        <p:xfrm>
          <a:off x="637200" y="1688286"/>
          <a:ext cx="11554800" cy="516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600">
                  <a:extLst>
                    <a:ext uri="{9D8B030D-6E8A-4147-A177-3AD203B41FA5}">
                      <a16:colId xmlns:a16="http://schemas.microsoft.com/office/drawing/2014/main" val="170129621"/>
                    </a:ext>
                  </a:extLst>
                </a:gridCol>
                <a:gridCol w="3851600">
                  <a:extLst>
                    <a:ext uri="{9D8B030D-6E8A-4147-A177-3AD203B41FA5}">
                      <a16:colId xmlns:a16="http://schemas.microsoft.com/office/drawing/2014/main" val="3106759253"/>
                    </a:ext>
                  </a:extLst>
                </a:gridCol>
                <a:gridCol w="3851600">
                  <a:extLst>
                    <a:ext uri="{9D8B030D-6E8A-4147-A177-3AD203B41FA5}">
                      <a16:colId xmlns:a16="http://schemas.microsoft.com/office/drawing/2014/main" val="2528076212"/>
                    </a:ext>
                  </a:extLst>
                </a:gridCol>
              </a:tblGrid>
              <a:tr h="7315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1. </a:t>
                      </a:r>
                      <a:r>
                        <a:rPr lang="ko-KR" altLang="en-US" sz="1800" b="0" kern="120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  <a:cs typeface="+mj-cs"/>
                        </a:rPr>
                        <a:t>한글을 인식하지 못함</a:t>
                      </a:r>
                    </a:p>
                  </a:txBody>
                  <a:tcPr marT="0" marB="4680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2. </a:t>
                      </a:r>
                      <a:r>
                        <a:rPr lang="ko-KR" altLang="en-US" sz="1800" b="0" kern="120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  <a:cs typeface="+mj-cs"/>
                        </a:rPr>
                        <a:t>회전에 따라 결과가 달라짐</a:t>
                      </a:r>
                    </a:p>
                  </a:txBody>
                  <a:tcPr marT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3. </a:t>
                      </a:r>
                      <a:r>
                        <a:rPr lang="ko-KR" altLang="en-US" b="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텍스트 형태가 아닌 식별자 </a:t>
                      </a:r>
                      <a:r>
                        <a:rPr lang="en-US" altLang="ko-KR" b="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(</a:t>
                      </a:r>
                      <a:r>
                        <a:rPr lang="ko-KR" altLang="en-US" b="0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픽토그램</a:t>
                      </a:r>
                      <a:r>
                        <a:rPr lang="en-US" altLang="ko-KR" b="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그림</a:t>
                      </a:r>
                      <a:r>
                        <a:rPr lang="en-US" altLang="ko-KR" b="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)</a:t>
                      </a:r>
                      <a:r>
                        <a:rPr lang="ko-KR" altLang="en-US" b="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에 대한 처리를 하지 못함</a:t>
                      </a:r>
                    </a:p>
                  </a:txBody>
                  <a:tcPr marT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28451"/>
                  </a:ext>
                </a:extLst>
              </a:tr>
              <a:tr h="44381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31481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234CAF1E-C7F1-444D-AC8D-8D81D1956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4" y="2692089"/>
            <a:ext cx="1878872" cy="17708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903BEB-9790-425E-92F7-57307FDCE1C7}"/>
              </a:ext>
            </a:extLst>
          </p:cNvPr>
          <p:cNvSpPr txBox="1"/>
          <p:nvPr/>
        </p:nvSpPr>
        <p:spPr>
          <a:xfrm>
            <a:off x="2595696" y="3254368"/>
            <a:ext cx="146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정답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SL8</a:t>
            </a:r>
          </a:p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예측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SLS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3DF858B-9FA8-400A-9E0E-5DCF62A2A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1" y="4711071"/>
            <a:ext cx="1969647" cy="1801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4FF45B-0171-4397-8B64-156CD424A017}"/>
              </a:ext>
            </a:extLst>
          </p:cNvPr>
          <p:cNvSpPr txBox="1"/>
          <p:nvPr/>
        </p:nvSpPr>
        <p:spPr>
          <a:xfrm>
            <a:off x="2595696" y="5295299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정답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퍼펙코프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예측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han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687B977-FA88-404B-A04C-6535D05A2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08" y="3211919"/>
            <a:ext cx="2080340" cy="20470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45CD7E-D2AA-47B3-8715-415EC3581F1E}"/>
              </a:ext>
            </a:extLst>
          </p:cNvPr>
          <p:cNvSpPr txBox="1"/>
          <p:nvPr/>
        </p:nvSpPr>
        <p:spPr>
          <a:xfrm>
            <a:off x="5229019" y="55211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밖에 인식하지 못함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D33F73-C4CA-4A5F-99D4-2ED763D79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57" y="3169717"/>
            <a:ext cx="2395001" cy="20892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77C9C1-337A-401F-81F6-DD00FD83C658}"/>
              </a:ext>
            </a:extLst>
          </p:cNvPr>
          <p:cNvSpPr txBox="1"/>
          <p:nvPr/>
        </p:nvSpPr>
        <p:spPr>
          <a:xfrm>
            <a:off x="8501075" y="5521190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픽토그램을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문자로 치환해서 처리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601AB0-3A3D-433C-BABE-8E2363D1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86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D20112F-C3FC-42AE-B994-4013BB39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00" y="0"/>
            <a:ext cx="10515600" cy="12702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시도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유사도 비교 방법</a:t>
            </a: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6EBF09A-D8AB-4F91-AFB3-62D6C8856C89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최종 서비스에 적용하지 못 한 방법들</a:t>
            </a:r>
            <a:endParaRPr lang="en-US" altLang="ko-KR" sz="24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8280E5-D6DC-476B-BE74-6481CDE6D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897125"/>
              </p:ext>
            </p:extLst>
          </p:nvPr>
        </p:nvGraphicFramePr>
        <p:xfrm>
          <a:off x="637200" y="1787003"/>
          <a:ext cx="11554800" cy="507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8652">
                  <a:extLst>
                    <a:ext uri="{9D8B030D-6E8A-4147-A177-3AD203B41FA5}">
                      <a16:colId xmlns:a16="http://schemas.microsoft.com/office/drawing/2014/main" val="2556700164"/>
                    </a:ext>
                  </a:extLst>
                </a:gridCol>
                <a:gridCol w="5766148">
                  <a:extLst>
                    <a:ext uri="{9D8B030D-6E8A-4147-A177-3AD203B41FA5}">
                      <a16:colId xmlns:a16="http://schemas.microsoft.com/office/drawing/2014/main" val="1643830429"/>
                    </a:ext>
                  </a:extLst>
                </a:gridCol>
              </a:tblGrid>
              <a:tr h="929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SSIM (Structural Similarity Index Measure)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: 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빛의 휘도</a:t>
                      </a:r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대조</a:t>
                      </a:r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이미지의 구조 비교</a:t>
                      </a:r>
                      <a:r>
                        <a:rPr lang="en-US" altLang="ko-KR" sz="2000" dirty="0"/>
                        <a:t> </a:t>
                      </a:r>
                      <a:endParaRPr lang="ko-KR" altLang="en-US" sz="20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marT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Feature Matching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: 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이미지의 </a:t>
                      </a:r>
                      <a:r>
                        <a:rPr lang="ko-KR" altLang="en-US" sz="2000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특징점</a:t>
                      </a:r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모서리</a:t>
                      </a:r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)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를 비교</a:t>
                      </a:r>
                      <a:endParaRPr lang="en-US" altLang="ko-KR" sz="20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marT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87463"/>
                  </a:ext>
                </a:extLst>
              </a:tr>
              <a:tr h="41417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>
                    <a:solidFill>
                      <a:srgbClr val="D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>
                    <a:solidFill>
                      <a:srgbClr val="D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7310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1B21D8-A7D3-4950-9E87-9CC7A5C9F354}"/>
              </a:ext>
            </a:extLst>
          </p:cNvPr>
          <p:cNvSpPr txBox="1"/>
          <p:nvPr/>
        </p:nvSpPr>
        <p:spPr>
          <a:xfrm>
            <a:off x="866609" y="5092887"/>
            <a:ext cx="54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서로 비슷한 알약 간의 차이를 잘 잡아내지 못했음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4A2DBA-26D4-4E9C-B9A1-596F1E417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13" y="3266806"/>
            <a:ext cx="1484872" cy="1484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417B5D-34A2-4081-BA7E-4B0540FA7B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11" y="3266806"/>
            <a:ext cx="1484871" cy="148487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2EC69F5-733D-4A0E-91CA-1376DB4B571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869685" y="4009242"/>
            <a:ext cx="128212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3DD720-7F65-47E4-A423-CA3312E027E3}"/>
              </a:ext>
            </a:extLst>
          </p:cNvPr>
          <p:cNvSpPr txBox="1"/>
          <p:nvPr/>
        </p:nvSpPr>
        <p:spPr>
          <a:xfrm>
            <a:off x="3187582" y="35080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유사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6DE471-4532-49A0-875A-C4158A7AB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46" y="3137183"/>
            <a:ext cx="3237843" cy="17441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841A9B-D839-454A-8BDB-1C74123279E9}"/>
              </a:ext>
            </a:extLst>
          </p:cNvPr>
          <p:cNvSpPr txBox="1"/>
          <p:nvPr/>
        </p:nvSpPr>
        <p:spPr>
          <a:xfrm>
            <a:off x="7100310" y="5092887"/>
            <a:ext cx="4046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전처리된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알약 이미지로부터 특징점을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잘 찾아내지 못함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212A81-46C2-4C22-9CAA-654F7544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49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D20112F-C3FC-42AE-B994-4013BB39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00" y="0"/>
            <a:ext cx="10515600" cy="12702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시도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: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유사도 비교 방법</a:t>
            </a: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6EBF09A-D8AB-4F91-AFB3-62D6C8856C89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최종 서비스에 적용하지 못 한 방법들</a:t>
            </a:r>
            <a:endParaRPr lang="en-US" altLang="ko-KR" sz="24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8280E5-D6DC-476B-BE74-6481CDE6D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33916"/>
              </p:ext>
            </p:extLst>
          </p:nvPr>
        </p:nvGraphicFramePr>
        <p:xfrm>
          <a:off x="637200" y="1787003"/>
          <a:ext cx="11554800" cy="5070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8652">
                  <a:extLst>
                    <a:ext uri="{9D8B030D-6E8A-4147-A177-3AD203B41FA5}">
                      <a16:colId xmlns:a16="http://schemas.microsoft.com/office/drawing/2014/main" val="2556700164"/>
                    </a:ext>
                  </a:extLst>
                </a:gridCol>
                <a:gridCol w="5766148">
                  <a:extLst>
                    <a:ext uri="{9D8B030D-6E8A-4147-A177-3AD203B41FA5}">
                      <a16:colId xmlns:a16="http://schemas.microsoft.com/office/drawing/2014/main" val="1643830429"/>
                    </a:ext>
                  </a:extLst>
                </a:gridCol>
              </a:tblGrid>
              <a:tr h="11402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알약 </a:t>
                      </a:r>
                      <a:r>
                        <a:rPr lang="ko-KR" altLang="en-US" sz="2000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픽셀값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비교</a:t>
                      </a:r>
                      <a:endParaRPr lang="en-US" altLang="ko-KR" sz="20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: </a:t>
                      </a:r>
                      <a:r>
                        <a:rPr lang="ko-KR" altLang="en-US" sz="2000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전처리된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알약 이미지를</a:t>
                      </a:r>
                      <a:endParaRPr lang="en-US" altLang="ko-KR" sz="20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이진화하여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픽셀값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비교</a:t>
                      </a:r>
                      <a:endParaRPr lang="en-US" altLang="ko-KR" sz="20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marT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텍스트 영역</a:t>
                      </a:r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픽셀값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비교</a:t>
                      </a:r>
                      <a:endParaRPr lang="en-US" altLang="ko-KR" sz="20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/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: 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텍스트 영역을 추출한 뒤</a:t>
                      </a:r>
                      <a:r>
                        <a:rPr lang="en-US" altLang="ko-KR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이를 </a:t>
                      </a:r>
                      <a:r>
                        <a:rPr lang="ko-KR" altLang="en-US" sz="2000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이진화하여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픽셀값을</a:t>
                      </a:r>
                      <a:r>
                        <a:rPr lang="ko-KR" altLang="en-US" sz="20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 비교</a:t>
                      </a:r>
                      <a:endParaRPr lang="en-US" altLang="ko-KR" sz="20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marT="0"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87463"/>
                  </a:ext>
                </a:extLst>
              </a:tr>
              <a:tr h="393070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>
                    <a:solidFill>
                      <a:srgbClr val="DFF5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>
                    <a:solidFill>
                      <a:srgbClr val="D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73107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4AF6AC3-5DCF-471D-9C87-32BC153A68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19" y="3429000"/>
            <a:ext cx="1463367" cy="14633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C0D41E-D823-4C7A-AFFF-B529C98EB2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12" y="3429000"/>
            <a:ext cx="1463367" cy="146336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850D29-B995-4E98-BB48-D3275411CEF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905186" y="4160684"/>
            <a:ext cx="124582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45F-6C28-415E-967B-857DB3C8534D}"/>
              </a:ext>
            </a:extLst>
          </p:cNvPr>
          <p:cNvSpPr txBox="1"/>
          <p:nvPr/>
        </p:nvSpPr>
        <p:spPr>
          <a:xfrm>
            <a:off x="3204933" y="3659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비교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16AC01-CA03-4AB6-BE7D-A881E14A6F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83" y="3426182"/>
            <a:ext cx="1463366" cy="14633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4D3BE96-173A-4F4C-B8E6-BF48CCE7F3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90" y="3428999"/>
            <a:ext cx="1463367" cy="14633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8BAEB0-5BD4-4877-B72A-440D2E1D2C78}"/>
              </a:ext>
            </a:extLst>
          </p:cNvPr>
          <p:cNvSpPr txBox="1"/>
          <p:nvPr/>
        </p:nvSpPr>
        <p:spPr>
          <a:xfrm>
            <a:off x="1434737" y="5223025"/>
            <a:ext cx="408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찍힌 각도에 따라 결과의 편차가 심함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F78CC7C-933A-4056-A2C5-F3DE94AACEC0}"/>
              </a:ext>
            </a:extLst>
          </p:cNvPr>
          <p:cNvCxnSpPr>
            <a:cxnSpLocks/>
          </p:cNvCxnSpPr>
          <p:nvPr/>
        </p:nvCxnSpPr>
        <p:spPr>
          <a:xfrm>
            <a:off x="8689357" y="4160684"/>
            <a:ext cx="124582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CB0340-CD6E-4E27-A7FA-866F7A77CA19}"/>
              </a:ext>
            </a:extLst>
          </p:cNvPr>
          <p:cNvSpPr txBox="1"/>
          <p:nvPr/>
        </p:nvSpPr>
        <p:spPr>
          <a:xfrm>
            <a:off x="8989104" y="3659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비교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96551B-C7DB-47CD-B073-A4D2773BEF9F}"/>
              </a:ext>
            </a:extLst>
          </p:cNvPr>
          <p:cNvSpPr txBox="1"/>
          <p:nvPr/>
        </p:nvSpPr>
        <p:spPr>
          <a:xfrm>
            <a:off x="7450221" y="5223025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빛반사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그림자의 영향을 크게 받음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55BF28-A281-4260-99CA-29A0AD57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63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C3F362-0541-4A38-96B8-65F7181C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유사도 비교 모델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46005406-5EE9-4390-92F3-47E95C082381}"/>
              </a:ext>
            </a:extLst>
          </p:cNvPr>
          <p:cNvSpPr/>
          <p:nvPr/>
        </p:nvSpPr>
        <p:spPr>
          <a:xfrm>
            <a:off x="2026277" y="4230769"/>
            <a:ext cx="1229445" cy="679439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전처리된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이미지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9AF180B0-E72C-4C0C-BE73-A54072741DF6}"/>
              </a:ext>
            </a:extLst>
          </p:cNvPr>
          <p:cNvSpPr/>
          <p:nvPr/>
        </p:nvSpPr>
        <p:spPr>
          <a:xfrm>
            <a:off x="5208671" y="4230769"/>
            <a:ext cx="2230752" cy="679443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딥러닝</a:t>
            </a:r>
            <a:endParaRPr lang="en-US" altLang="ko-KR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(Metric learning)</a:t>
            </a:r>
            <a:endParaRPr lang="ko-KR" altLang="en-US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01F1E17C-8417-4AEA-94CC-BADCA6013C2E}"/>
              </a:ext>
            </a:extLst>
          </p:cNvPr>
          <p:cNvSpPr/>
          <p:nvPr/>
        </p:nvSpPr>
        <p:spPr>
          <a:xfrm>
            <a:off x="9392373" y="4230771"/>
            <a:ext cx="1242705" cy="679437"/>
          </a:xfrm>
          <a:prstGeom prst="flowChartProcess">
            <a:avLst/>
          </a:prstGeom>
          <a:solidFill>
            <a:schemeClr val="bg1"/>
          </a:solidFill>
          <a:ln w="28575">
            <a:solidFill>
              <a:srgbClr val="0C3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특징 추출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BE9B44-ED98-43EB-A29F-5C3BCA021938}"/>
              </a:ext>
            </a:extLst>
          </p:cNvPr>
          <p:cNvCxnSpPr/>
          <p:nvPr/>
        </p:nvCxnSpPr>
        <p:spPr>
          <a:xfrm>
            <a:off x="3863017" y="4570488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1BC5B5-2301-4F19-BC19-1A8FF5F90236}"/>
              </a:ext>
            </a:extLst>
          </p:cNvPr>
          <p:cNvCxnSpPr/>
          <p:nvPr/>
        </p:nvCxnSpPr>
        <p:spPr>
          <a:xfrm>
            <a:off x="8063629" y="4570488"/>
            <a:ext cx="72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6A1E00-30AD-4B42-B77E-5730D57C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93" y="2177300"/>
            <a:ext cx="1270212" cy="12702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C4051A-F198-4B58-B353-09018086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866" y="2165441"/>
            <a:ext cx="5121042" cy="12939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42288E-A0AA-47AC-94EB-100A9EBD8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000" y="2248132"/>
            <a:ext cx="171450" cy="11239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014EFE-3103-4D42-9C3D-30961FEE758E}"/>
              </a:ext>
            </a:extLst>
          </p:cNvPr>
          <p:cNvCxnSpPr>
            <a:cxnSpLocks/>
          </p:cNvCxnSpPr>
          <p:nvPr/>
        </p:nvCxnSpPr>
        <p:spPr>
          <a:xfrm>
            <a:off x="3277459" y="2177300"/>
            <a:ext cx="815037" cy="63280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2961BFF-91D3-4144-B226-177D412A5EBA}"/>
              </a:ext>
            </a:extLst>
          </p:cNvPr>
          <p:cNvCxnSpPr>
            <a:cxnSpLocks/>
          </p:cNvCxnSpPr>
          <p:nvPr/>
        </p:nvCxnSpPr>
        <p:spPr>
          <a:xfrm flipV="1">
            <a:off x="3268521" y="2964630"/>
            <a:ext cx="823975" cy="464373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483304F-6378-4AA2-AF7B-C60BF9D53AE9}"/>
              </a:ext>
            </a:extLst>
          </p:cNvPr>
          <p:cNvSpPr txBox="1"/>
          <p:nvPr/>
        </p:nvSpPr>
        <p:spPr>
          <a:xfrm>
            <a:off x="1217063" y="5430343"/>
            <a:ext cx="9601199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* Metric 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learning </a:t>
            </a:r>
            <a:r>
              <a:rPr lang="ko-KR" altLang="en-US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알고리즘</a:t>
            </a:r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*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들이 서로 잘 구분될 수 있는 특징을 만드는 방법을 모델이 학습하게 하는 식</a:t>
            </a:r>
            <a:endParaRPr lang="en-US" altLang="ko-KR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9" name="제목 3">
            <a:extLst>
              <a:ext uri="{FF2B5EF4-FFF2-40B4-BE49-F238E27FC236}">
                <a16:creationId xmlns:a16="http://schemas.microsoft.com/office/drawing/2014/main" id="{7A45554E-525B-4159-9B75-8CD594C02F6F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Metric learning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알고리즘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E680AB-5AA6-487D-B13D-EF534581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17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B7EC1882-F9F5-47F3-BBA9-3FDD66832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29798"/>
              </p:ext>
            </p:extLst>
          </p:nvPr>
        </p:nvGraphicFramePr>
        <p:xfrm>
          <a:off x="1674264" y="1868467"/>
          <a:ext cx="9478536" cy="4565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9268">
                  <a:extLst>
                    <a:ext uri="{9D8B030D-6E8A-4147-A177-3AD203B41FA5}">
                      <a16:colId xmlns:a16="http://schemas.microsoft.com/office/drawing/2014/main" val="1642045878"/>
                    </a:ext>
                  </a:extLst>
                </a:gridCol>
                <a:gridCol w="4739268">
                  <a:extLst>
                    <a:ext uri="{9D8B030D-6E8A-4147-A177-3AD203B41FA5}">
                      <a16:colId xmlns:a16="http://schemas.microsoft.com/office/drawing/2014/main" val="533998021"/>
                    </a:ext>
                  </a:extLst>
                </a:gridCol>
              </a:tblGrid>
              <a:tr h="805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YOLOv7</a:t>
                      </a:r>
                      <a:endParaRPr lang="ko-KR" altLang="en-US" sz="2000" dirty="0">
                        <a:solidFill>
                          <a:srgbClr val="FFFFFF"/>
                        </a:solidFill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색상 맞추는 알고리즘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11860"/>
                  </a:ext>
                </a:extLst>
              </a:tr>
              <a:tr h="140582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FF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530789"/>
                  </a:ext>
                </a:extLst>
              </a:tr>
              <a:tr h="805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모양 추출 모델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FFFFFF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약 식별 모델</a:t>
                      </a:r>
                    </a:p>
                  </a:txBody>
                  <a:tcPr anchor="ctr"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85200"/>
                  </a:ext>
                </a:extLst>
              </a:tr>
              <a:tr h="154948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FF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DF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51752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2C08AC2-D2DD-46EC-AD09-FA271285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모델 개발 결과</a:t>
            </a: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14DDCC82-BD2A-40F4-82A8-21018F5FD8FA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각각의 모델 정확도</a:t>
            </a:r>
            <a:endParaRPr lang="en-US" altLang="ko-KR" sz="24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31FB0-F305-4FE8-A809-98EB6C16CB46}"/>
              </a:ext>
            </a:extLst>
          </p:cNvPr>
          <p:cNvSpPr txBox="1"/>
          <p:nvPr/>
        </p:nvSpPr>
        <p:spPr>
          <a:xfrm>
            <a:off x="2665202" y="4933522"/>
            <a:ext cx="2789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97.0%</a:t>
            </a:r>
            <a:endParaRPr lang="ko-KR" altLang="en-US" sz="60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A25B0-204B-46AC-8E45-DF7CEF7B4886}"/>
              </a:ext>
            </a:extLst>
          </p:cNvPr>
          <p:cNvSpPr txBox="1"/>
          <p:nvPr/>
        </p:nvSpPr>
        <p:spPr>
          <a:xfrm>
            <a:off x="7358928" y="4847129"/>
            <a:ext cx="2967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76.7%</a:t>
            </a:r>
            <a:endParaRPr lang="ko-KR" altLang="en-US" sz="60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AC84B-5F79-4B72-A38D-77D447A47209}"/>
              </a:ext>
            </a:extLst>
          </p:cNvPr>
          <p:cNvSpPr txBox="1"/>
          <p:nvPr/>
        </p:nvSpPr>
        <p:spPr>
          <a:xfrm>
            <a:off x="7219955" y="353577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3953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중  </a:t>
            </a:r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3899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색상 맞춤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BC07B-ADBA-4D58-A648-720EBD97D874}"/>
              </a:ext>
            </a:extLst>
          </p:cNvPr>
          <p:cNvSpPr txBox="1"/>
          <p:nvPr/>
        </p:nvSpPr>
        <p:spPr>
          <a:xfrm>
            <a:off x="2473419" y="5947601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3953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중 </a:t>
            </a:r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3833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모양 맞춤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24664-848B-499C-81F3-ACDF8907373A}"/>
              </a:ext>
            </a:extLst>
          </p:cNvPr>
          <p:cNvSpPr txBox="1"/>
          <p:nvPr/>
        </p:nvSpPr>
        <p:spPr>
          <a:xfrm>
            <a:off x="7530520" y="5754442"/>
            <a:ext cx="2624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30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중 </a:t>
            </a:r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23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약이 상위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10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위 안에 </a:t>
            </a:r>
            <a:r>
              <a:rPr lang="ko-KR" altLang="en-US" dirty="0" err="1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들어감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5697E1-EF29-4402-839B-84F8ED12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67FA5-4C9E-48D7-B63F-DA01A434A3AC}"/>
              </a:ext>
            </a:extLst>
          </p:cNvPr>
          <p:cNvSpPr txBox="1"/>
          <p:nvPr/>
        </p:nvSpPr>
        <p:spPr>
          <a:xfrm>
            <a:off x="7080981" y="2654187"/>
            <a:ext cx="3245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98.6%</a:t>
            </a:r>
            <a:endParaRPr lang="ko-KR" altLang="en-US" sz="54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63467-CFD5-4CD6-863D-3DADAAF2AFAB}"/>
              </a:ext>
            </a:extLst>
          </p:cNvPr>
          <p:cNvSpPr txBox="1"/>
          <p:nvPr/>
        </p:nvSpPr>
        <p:spPr>
          <a:xfrm>
            <a:off x="2665202" y="2654187"/>
            <a:ext cx="2789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97.5%</a:t>
            </a:r>
            <a:endParaRPr lang="ko-KR" altLang="en-US" sz="60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9B076-2058-44D6-896E-FE9183F503D7}"/>
              </a:ext>
            </a:extLst>
          </p:cNvPr>
          <p:cNvSpPr txBox="1"/>
          <p:nvPr/>
        </p:nvSpPr>
        <p:spPr>
          <a:xfrm>
            <a:off x="2696683" y="3577517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550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중  </a:t>
            </a:r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536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 약 탐지</a:t>
            </a:r>
          </a:p>
        </p:txBody>
      </p:sp>
    </p:spTree>
    <p:extLst>
      <p:ext uri="{BB962C8B-B14F-4D97-AF65-F5344CB8AC3E}">
        <p14:creationId xmlns:p14="http://schemas.microsoft.com/office/powerpoint/2010/main" val="2724988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3">
            <a:extLst>
              <a:ext uri="{FF2B5EF4-FFF2-40B4-BE49-F238E27FC236}">
                <a16:creationId xmlns:a16="http://schemas.microsoft.com/office/drawing/2014/main" id="{EB258946-B81E-483B-9DCC-D2C29358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시스템 </a:t>
            </a:r>
            <a:r>
              <a:rPr lang="ko-KR" altLang="en-US" dirty="0" err="1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아키텍쳐</a:t>
            </a:r>
            <a:endParaRPr lang="ko-KR" altLang="en-US" dirty="0">
              <a:solidFill>
                <a:srgbClr val="0B53C8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190E81-F5D8-4724-8647-996D3A322440}"/>
              </a:ext>
            </a:extLst>
          </p:cNvPr>
          <p:cNvSpPr/>
          <p:nvPr/>
        </p:nvSpPr>
        <p:spPr>
          <a:xfrm>
            <a:off x="1318924" y="1565489"/>
            <a:ext cx="2078182" cy="2433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A6911-FC87-4323-9EDD-0733C83AF39D}"/>
              </a:ext>
            </a:extLst>
          </p:cNvPr>
          <p:cNvSpPr txBox="1"/>
          <p:nvPr/>
        </p:nvSpPr>
        <p:spPr>
          <a:xfrm>
            <a:off x="1691512" y="1368946"/>
            <a:ext cx="13330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FrontEnd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0ECA93-41F0-42DC-AE3C-1C5DFE7847EA}"/>
              </a:ext>
            </a:extLst>
          </p:cNvPr>
          <p:cNvSpPr/>
          <p:nvPr/>
        </p:nvSpPr>
        <p:spPr>
          <a:xfrm>
            <a:off x="4778869" y="1553612"/>
            <a:ext cx="3959399" cy="2433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FF015-BD50-4E65-A6A3-2B41D70386C8}"/>
              </a:ext>
            </a:extLst>
          </p:cNvPr>
          <p:cNvSpPr txBox="1"/>
          <p:nvPr/>
        </p:nvSpPr>
        <p:spPr>
          <a:xfrm>
            <a:off x="5925610" y="1328589"/>
            <a:ext cx="14200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BackEnd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4B36FA4-4C8F-4B06-947E-EED827ED5AE1}"/>
              </a:ext>
            </a:extLst>
          </p:cNvPr>
          <p:cNvCxnSpPr/>
          <p:nvPr/>
        </p:nvCxnSpPr>
        <p:spPr>
          <a:xfrm>
            <a:off x="3505811" y="2227889"/>
            <a:ext cx="11744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D19EB72-854B-47F7-AC6D-300D804F2707}"/>
              </a:ext>
            </a:extLst>
          </p:cNvPr>
          <p:cNvCxnSpPr>
            <a:cxnSpLocks/>
          </p:cNvCxnSpPr>
          <p:nvPr/>
        </p:nvCxnSpPr>
        <p:spPr>
          <a:xfrm rot="10800000">
            <a:off x="3462848" y="3401567"/>
            <a:ext cx="11744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863126-FD43-4199-8E54-8655283C6D61}"/>
              </a:ext>
            </a:extLst>
          </p:cNvPr>
          <p:cNvSpPr txBox="1"/>
          <p:nvPr/>
        </p:nvSpPr>
        <p:spPr>
          <a:xfrm>
            <a:off x="3505811" y="1777398"/>
            <a:ext cx="11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Request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50EEF-9B8E-41DD-84E5-BE73954A561A}"/>
              </a:ext>
            </a:extLst>
          </p:cNvPr>
          <p:cNvSpPr txBox="1"/>
          <p:nvPr/>
        </p:nvSpPr>
        <p:spPr>
          <a:xfrm>
            <a:off x="3411631" y="2951075"/>
            <a:ext cx="13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Response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A7A812-09BF-4D67-8CC8-B80832AE6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607" y="1805888"/>
            <a:ext cx="793394" cy="100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568328-BA3C-4740-B412-015485B64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453" y="1777398"/>
            <a:ext cx="785454" cy="100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6FAD18-4B3E-40A6-91AB-06CD5F574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946" y="2881498"/>
            <a:ext cx="790587" cy="100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807CBA-0476-455F-95E2-395B52FF7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0338" y="2990910"/>
            <a:ext cx="1431944" cy="8985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FD4D2F-5DDD-48F2-B0D6-4BC0C4FD30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9097" y="1809922"/>
            <a:ext cx="1729904" cy="94732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BF1A051-B272-4FAC-B2EB-D881B0C29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854" y="2885066"/>
            <a:ext cx="2107983" cy="9150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0B691E4-AB0C-464C-A371-09190A01D1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95" y="483046"/>
            <a:ext cx="1172513" cy="70155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BE5F01-6A90-4CB6-8EA2-8B808D12523A}"/>
              </a:ext>
            </a:extLst>
          </p:cNvPr>
          <p:cNvSpPr/>
          <p:nvPr/>
        </p:nvSpPr>
        <p:spPr>
          <a:xfrm>
            <a:off x="2171142" y="4605313"/>
            <a:ext cx="5904079" cy="1713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D08720-E258-4F8C-B449-4EDF501ACB0A}"/>
              </a:ext>
            </a:extLst>
          </p:cNvPr>
          <p:cNvSpPr txBox="1"/>
          <p:nvPr/>
        </p:nvSpPr>
        <p:spPr>
          <a:xfrm>
            <a:off x="2687685" y="4411314"/>
            <a:ext cx="2337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Cooperation Tools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E51B1F0-BB54-4766-AA0C-513A38057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8543" y="5113620"/>
            <a:ext cx="830956" cy="7122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46C35F-40B2-40EF-9C71-D0E04390AE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3054" y="5104328"/>
            <a:ext cx="714286" cy="74285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901AC9-EA20-4EC8-B885-D315597298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68340" y="5133600"/>
            <a:ext cx="1326660" cy="73195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E9E5E4-5C12-4C9C-82DC-3022F3B857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90676"/>
            <a:ext cx="1686296" cy="61549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DC7E8D1-A5AB-4263-8482-22D90BC93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273EDB-899C-4ACB-987C-3727D00F19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943" y="2397157"/>
            <a:ext cx="842248" cy="77065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3AFF41-EF67-49F3-B312-52AA9F30CCCD}"/>
              </a:ext>
            </a:extLst>
          </p:cNvPr>
          <p:cNvSpPr/>
          <p:nvPr/>
        </p:nvSpPr>
        <p:spPr>
          <a:xfrm>
            <a:off x="10136104" y="1553612"/>
            <a:ext cx="1422505" cy="2433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3530F8-5312-4AC4-B593-F79C275CABA6}"/>
              </a:ext>
            </a:extLst>
          </p:cNvPr>
          <p:cNvCxnSpPr/>
          <p:nvPr/>
        </p:nvCxnSpPr>
        <p:spPr>
          <a:xfrm>
            <a:off x="8854394" y="2231086"/>
            <a:ext cx="11744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D3E4D6-4905-4A35-8372-46D9AF4CA22E}"/>
              </a:ext>
            </a:extLst>
          </p:cNvPr>
          <p:cNvCxnSpPr>
            <a:cxnSpLocks/>
          </p:cNvCxnSpPr>
          <p:nvPr/>
        </p:nvCxnSpPr>
        <p:spPr>
          <a:xfrm rot="10800000">
            <a:off x="8811431" y="3404764"/>
            <a:ext cx="11744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42C9324-D9E6-429F-8EE1-546981DC25FD}"/>
              </a:ext>
            </a:extLst>
          </p:cNvPr>
          <p:cNvSpPr txBox="1"/>
          <p:nvPr/>
        </p:nvSpPr>
        <p:spPr>
          <a:xfrm>
            <a:off x="8854394" y="1780595"/>
            <a:ext cx="117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Request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5971DC-198C-4084-9B64-FEE19940B710}"/>
              </a:ext>
            </a:extLst>
          </p:cNvPr>
          <p:cNvSpPr txBox="1"/>
          <p:nvPr/>
        </p:nvSpPr>
        <p:spPr>
          <a:xfrm>
            <a:off x="8760214" y="2954272"/>
            <a:ext cx="13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Response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F06C2D-8FCC-49D5-A9CC-A6C5317EEB45}"/>
              </a:ext>
            </a:extLst>
          </p:cNvPr>
          <p:cNvSpPr txBox="1"/>
          <p:nvPr/>
        </p:nvSpPr>
        <p:spPr>
          <a:xfrm>
            <a:off x="10595198" y="1340403"/>
            <a:ext cx="5406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DB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A73B661-2050-4596-AC1B-FBC8C261B727}"/>
              </a:ext>
            </a:extLst>
          </p:cNvPr>
          <p:cNvSpPr/>
          <p:nvPr/>
        </p:nvSpPr>
        <p:spPr>
          <a:xfrm>
            <a:off x="6399653" y="1769963"/>
            <a:ext cx="2177146" cy="2125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0206CB-A6D7-4A83-B825-4A4441029545}"/>
              </a:ext>
            </a:extLst>
          </p:cNvPr>
          <p:cNvSpPr/>
          <p:nvPr/>
        </p:nvSpPr>
        <p:spPr>
          <a:xfrm>
            <a:off x="4940339" y="1769963"/>
            <a:ext cx="1463752" cy="1043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1FE4BF-1A77-4B38-9D46-5F42E72A0C0B}"/>
              </a:ext>
            </a:extLst>
          </p:cNvPr>
          <p:cNvSpPr txBox="1"/>
          <p:nvPr/>
        </p:nvSpPr>
        <p:spPr>
          <a:xfrm>
            <a:off x="5368555" y="1584979"/>
            <a:ext cx="6757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언어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52DF7B-AAFF-4E2E-8B12-D8F469D399FC}"/>
              </a:ext>
            </a:extLst>
          </p:cNvPr>
          <p:cNvCxnSpPr/>
          <p:nvPr/>
        </p:nvCxnSpPr>
        <p:spPr>
          <a:xfrm>
            <a:off x="6410804" y="1783832"/>
            <a:ext cx="0" cy="1026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A2B0EDF-E6A6-4BFD-AAF3-A4B25A54825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6" r="18204"/>
          <a:stretch/>
        </p:blipFill>
        <p:spPr>
          <a:xfrm>
            <a:off x="5273934" y="1956128"/>
            <a:ext cx="864952" cy="800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5874FB-8525-481A-A7C5-ED775933646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37781" y="2870844"/>
            <a:ext cx="778909" cy="100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BED7EF-2EC7-4B2D-A241-2E50A41B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067013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BE4D3D7-1D3F-4DB2-8679-D5D7C0E6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00" y="0"/>
            <a:ext cx="10515599" cy="1270212"/>
          </a:xfrm>
        </p:spPr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서비스 시연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FE81F1-0421-4B72-A4DF-253AB139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시연영상-최종">
            <a:hlinkClick r:id="" action="ppaction://media"/>
            <a:extLst>
              <a:ext uri="{FF2B5EF4-FFF2-40B4-BE49-F238E27FC236}">
                <a16:creationId xmlns:a16="http://schemas.microsoft.com/office/drawing/2014/main" id="{808B81B4-5F96-4B14-BA35-8AD9C1945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2051" y="664065"/>
            <a:ext cx="2561528" cy="56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9F6174-D22B-4361-AE27-5F4538968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75"/>
          <a:stretch/>
        </p:blipFill>
        <p:spPr>
          <a:xfrm>
            <a:off x="1444503" y="1720965"/>
            <a:ext cx="2737587" cy="32054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40AD78-2798-4096-A35D-032C6E78DEDE}"/>
              </a:ext>
            </a:extLst>
          </p:cNvPr>
          <p:cNvSpPr/>
          <p:nvPr/>
        </p:nvSpPr>
        <p:spPr>
          <a:xfrm>
            <a:off x="1444504" y="4926384"/>
            <a:ext cx="2737587" cy="1143047"/>
          </a:xfrm>
          <a:prstGeom prst="rect">
            <a:avLst/>
          </a:prstGeom>
          <a:solidFill>
            <a:srgbClr val="E7FCFF"/>
          </a:solidFill>
          <a:ln w="1270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75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여러 개의 알약을 한 번에</a:t>
            </a:r>
            <a:endParaRPr lang="en-US" altLang="ko-KR" sz="1750" dirty="0">
              <a:solidFill>
                <a:srgbClr val="0066CC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75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촬영해서 검색하므로 </a:t>
            </a:r>
            <a:r>
              <a:rPr lang="ko-KR" altLang="en-US" sz="1750" b="1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검색시간이 단축됨</a:t>
            </a:r>
            <a:endParaRPr lang="en-US" altLang="ko-KR" sz="1750" b="1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8180D4-C5CF-4754-BA2F-1C2590E78D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t="12201" b="12328"/>
          <a:stretch/>
        </p:blipFill>
        <p:spPr>
          <a:xfrm>
            <a:off x="8634376" y="1720965"/>
            <a:ext cx="2737587" cy="32054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A4C59F-EE3F-4C31-9B24-900671DA6CCD}"/>
              </a:ext>
            </a:extLst>
          </p:cNvPr>
          <p:cNvSpPr/>
          <p:nvPr/>
        </p:nvSpPr>
        <p:spPr>
          <a:xfrm>
            <a:off x="8634377" y="4926384"/>
            <a:ext cx="2737586" cy="1143047"/>
          </a:xfrm>
          <a:prstGeom prst="rect">
            <a:avLst/>
          </a:prstGeom>
          <a:solidFill>
            <a:srgbClr val="E7FCFF"/>
          </a:solidFill>
          <a:ln w="1270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75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검색 결과</a:t>
            </a:r>
            <a:endParaRPr lang="en-US" altLang="ko-KR" sz="1750" dirty="0">
              <a:solidFill>
                <a:srgbClr val="0066CC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750" dirty="0" err="1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모아보기</a:t>
            </a:r>
            <a:r>
              <a:rPr lang="ko-KR" altLang="en-US" sz="175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기능으로</a:t>
            </a:r>
            <a:endParaRPr lang="en-US" altLang="ko-KR" sz="1750" dirty="0">
              <a:solidFill>
                <a:srgbClr val="0066CC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750" b="1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복용 내역 한 번에 출력</a:t>
            </a:r>
            <a:endParaRPr lang="en-US" altLang="ko-KR" sz="1750" b="1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B84E11-C03F-46EE-B7F5-D56E22C8B047}"/>
              </a:ext>
            </a:extLst>
          </p:cNvPr>
          <p:cNvSpPr/>
          <p:nvPr/>
        </p:nvSpPr>
        <p:spPr>
          <a:xfrm>
            <a:off x="5039441" y="4926385"/>
            <a:ext cx="2737586" cy="1143047"/>
          </a:xfrm>
          <a:prstGeom prst="rect">
            <a:avLst/>
          </a:prstGeom>
          <a:solidFill>
            <a:srgbClr val="E7FCFF"/>
          </a:solidFill>
          <a:ln w="1270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75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정량화된 데이터에 따라 약을 식별함으로써</a:t>
            </a:r>
            <a:endParaRPr lang="en-US" altLang="ko-KR" sz="1750" dirty="0">
              <a:solidFill>
                <a:srgbClr val="0066CC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750" b="1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일관된 식별 결과 도출</a:t>
            </a:r>
            <a:endParaRPr lang="en-US" altLang="ko-KR" sz="1750" b="1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630061-5ADA-43E9-AA66-98B704B8DF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3"/>
          <a:stretch/>
        </p:blipFill>
        <p:spPr>
          <a:xfrm>
            <a:off x="5039440" y="1720965"/>
            <a:ext cx="2737587" cy="3205419"/>
          </a:xfrm>
          <a:prstGeom prst="rect">
            <a:avLst/>
          </a:prstGeom>
        </p:spPr>
      </p:pic>
      <p:sp>
        <p:nvSpPr>
          <p:cNvPr id="17" name="제목 3">
            <a:extLst>
              <a:ext uri="{FF2B5EF4-FFF2-40B4-BE49-F238E27FC236}">
                <a16:creationId xmlns:a16="http://schemas.microsoft.com/office/drawing/2014/main" id="{EDD1E716-491F-40EC-9748-D639E960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00" y="0"/>
            <a:ext cx="10515600" cy="1270212"/>
          </a:xfrm>
        </p:spPr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기대 효과 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–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의료진 입장에서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E8928E-A3CC-46B4-872C-C56D3643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86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9A4DF1-A482-4795-ABE3-FB34F93F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기대 효과 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–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환자 입장에서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40AD78-2798-4096-A35D-032C6E78DEDE}"/>
              </a:ext>
            </a:extLst>
          </p:cNvPr>
          <p:cNvSpPr/>
          <p:nvPr/>
        </p:nvSpPr>
        <p:spPr>
          <a:xfrm>
            <a:off x="1528896" y="4891561"/>
            <a:ext cx="2737587" cy="1143048"/>
          </a:xfrm>
          <a:prstGeom prst="rect">
            <a:avLst/>
          </a:prstGeom>
          <a:solidFill>
            <a:srgbClr val="E7FCFF"/>
          </a:solidFill>
          <a:ln w="1270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 식별 시간 단축으로 </a:t>
            </a:r>
            <a:r>
              <a:rPr lang="ko-KR" altLang="en-US" sz="1750" b="1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대기 시간 감소</a:t>
            </a:r>
            <a:endParaRPr lang="en-US" altLang="ko-KR" sz="1750" b="1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A4C59F-EE3F-4C31-9B24-900671DA6CCD}"/>
              </a:ext>
            </a:extLst>
          </p:cNvPr>
          <p:cNvSpPr/>
          <p:nvPr/>
        </p:nvSpPr>
        <p:spPr>
          <a:xfrm>
            <a:off x="5044648" y="4894700"/>
            <a:ext cx="2737448" cy="1143047"/>
          </a:xfrm>
          <a:prstGeom prst="rect">
            <a:avLst/>
          </a:prstGeom>
          <a:solidFill>
            <a:srgbClr val="E7FCFF"/>
          </a:solidFill>
          <a:ln w="1270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6600FF"/>
              </a:buClr>
            </a:pPr>
            <a:r>
              <a:rPr lang="ko-KR" altLang="en-US" sz="170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의료지식이 없는</a:t>
            </a:r>
            <a:endParaRPr lang="en-US" altLang="ko-KR" sz="1700" dirty="0">
              <a:solidFill>
                <a:srgbClr val="0066CC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buClr>
                <a:srgbClr val="6600FF"/>
              </a:buClr>
            </a:pPr>
            <a:r>
              <a:rPr lang="ko-KR" altLang="en-US" sz="170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일반인도 </a:t>
            </a:r>
            <a:r>
              <a:rPr lang="ko-KR" altLang="en-US" sz="1700" b="1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사진 촬영으로</a:t>
            </a:r>
            <a:endParaRPr lang="en-US" altLang="ko-KR" sz="1700" b="1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>
              <a:buClr>
                <a:srgbClr val="6600FF"/>
              </a:buClr>
            </a:pPr>
            <a:r>
              <a:rPr lang="ko-KR" altLang="en-US" sz="1700" b="1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 정보를 검색할 수 있음</a:t>
            </a:r>
            <a:endParaRPr lang="en-US" altLang="ko-KR" sz="1700" b="1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51A1EA-728A-49D2-9C88-8287A1AE7E92}"/>
              </a:ext>
            </a:extLst>
          </p:cNvPr>
          <p:cNvSpPr/>
          <p:nvPr/>
        </p:nvSpPr>
        <p:spPr>
          <a:xfrm>
            <a:off x="8560261" y="4891561"/>
            <a:ext cx="2756533" cy="1143047"/>
          </a:xfrm>
          <a:prstGeom prst="rect">
            <a:avLst/>
          </a:prstGeom>
          <a:solidFill>
            <a:srgbClr val="E7FCFF"/>
          </a:solidFill>
          <a:ln w="1270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ko-KR" altLang="en-US" sz="170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복용 중인 약의</a:t>
            </a:r>
            <a:endParaRPr lang="en-US" altLang="ko-KR" sz="1700" dirty="0">
              <a:solidFill>
                <a:srgbClr val="0066CC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1700" dirty="0">
                <a:solidFill>
                  <a:srgbClr val="0066CC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적정관리를 통하여</a:t>
            </a:r>
            <a:endParaRPr lang="en-US" altLang="ko-KR" sz="1700" dirty="0">
              <a:solidFill>
                <a:srgbClr val="0066CC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1700" b="1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치명적인 약물사고 예방효과</a:t>
            </a:r>
            <a:endParaRPr lang="en-US" altLang="ko-KR" sz="1700" b="1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E6EF9A-38B1-430A-AE90-A8B0D549D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0" b="10459"/>
          <a:stretch/>
        </p:blipFill>
        <p:spPr>
          <a:xfrm>
            <a:off x="5044510" y="1685496"/>
            <a:ext cx="2737586" cy="32060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989850-1675-4618-9064-391E7ACCC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64" y="1691323"/>
            <a:ext cx="2756533" cy="32002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C2F9834-6DE8-444A-91EB-54897418B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165" y="1606495"/>
            <a:ext cx="2737448" cy="32850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A50521B-F794-4FC9-92C4-EA39F6A1BF9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01989" y="2202673"/>
            <a:ext cx="1104900" cy="10485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EBDAF9-D85F-448A-B964-EA286E58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358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66A47-313F-4584-BEC2-0C338463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한계점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D624D5-CBF3-44A2-AC71-7FA08D8F87CE}"/>
              </a:ext>
            </a:extLst>
          </p:cNvPr>
          <p:cNvSpPr/>
          <p:nvPr/>
        </p:nvSpPr>
        <p:spPr>
          <a:xfrm>
            <a:off x="1862253" y="1918010"/>
            <a:ext cx="4527395" cy="1918010"/>
          </a:xfrm>
          <a:prstGeom prst="rect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FA0AD6-3EAF-4A1E-9FED-AF224CB047B6}"/>
              </a:ext>
            </a:extLst>
          </p:cNvPr>
          <p:cNvSpPr/>
          <p:nvPr/>
        </p:nvSpPr>
        <p:spPr>
          <a:xfrm>
            <a:off x="6389648" y="1918011"/>
            <a:ext cx="4527394" cy="1918009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AC277B-9B28-4C88-88AF-C4CD49099E51}"/>
              </a:ext>
            </a:extLst>
          </p:cNvPr>
          <p:cNvSpPr/>
          <p:nvPr/>
        </p:nvSpPr>
        <p:spPr>
          <a:xfrm>
            <a:off x="6389647" y="3836020"/>
            <a:ext cx="4527395" cy="1918010"/>
          </a:xfrm>
          <a:prstGeom prst="rect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53355-AB54-490E-9C08-6A4EF2B51BED}"/>
              </a:ext>
            </a:extLst>
          </p:cNvPr>
          <p:cNvSpPr/>
          <p:nvPr/>
        </p:nvSpPr>
        <p:spPr>
          <a:xfrm>
            <a:off x="1862253" y="3836020"/>
            <a:ext cx="4527394" cy="1918009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0AEB4-04BF-4679-8A12-AE4DF9B3C2C2}"/>
              </a:ext>
            </a:extLst>
          </p:cNvPr>
          <p:cNvSpPr txBox="1"/>
          <p:nvPr/>
        </p:nvSpPr>
        <p:spPr>
          <a:xfrm>
            <a:off x="2196790" y="2276851"/>
            <a:ext cx="382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실제 약을 구하는 것이 어려워서 모델을 검증하는데 한계가 있었음</a:t>
            </a:r>
            <a:endParaRPr lang="en-US" altLang="ko-KR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FDB6E-C17D-424F-A89E-B5968ABDDDAB}"/>
              </a:ext>
            </a:extLst>
          </p:cNvPr>
          <p:cNvSpPr txBox="1"/>
          <p:nvPr/>
        </p:nvSpPr>
        <p:spPr>
          <a:xfrm>
            <a:off x="6651701" y="2081034"/>
            <a:ext cx="400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 면만 입력 받기 때문에 입력 받은 이미지에 공통으로 쓰이지는 식별자만 있다면 추천 결과가 늘어남</a:t>
            </a:r>
            <a:endParaRPr lang="en-US" altLang="ko-KR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B674E-740F-416F-A92C-135741F89A99}"/>
              </a:ext>
            </a:extLst>
          </p:cNvPr>
          <p:cNvSpPr txBox="1"/>
          <p:nvPr/>
        </p:nvSpPr>
        <p:spPr>
          <a:xfrm>
            <a:off x="2195973" y="4190110"/>
            <a:ext cx="382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투명한 알약의 경우 배경색의 영향을 받기에 색상을 지정할 수 없었음 </a:t>
            </a:r>
            <a:endParaRPr lang="en-US" altLang="ko-KR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16105-C068-42D0-AD82-867C1FCCAB1F}"/>
              </a:ext>
            </a:extLst>
          </p:cNvPr>
          <p:cNvSpPr txBox="1"/>
          <p:nvPr/>
        </p:nvSpPr>
        <p:spPr>
          <a:xfrm>
            <a:off x="6687943" y="4190109"/>
            <a:ext cx="393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조명의 영향으로 약의 색상이 크게 달라지는 경우 정확하게 분류를 </a:t>
            </a:r>
            <a:r>
              <a:rPr lang="ko-KR" altLang="en-US" sz="240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못 함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C7E41-3C54-460F-B3B1-E371B0B3CA32}"/>
              </a:ext>
            </a:extLst>
          </p:cNvPr>
          <p:cNvSpPr txBox="1"/>
          <p:nvPr/>
        </p:nvSpPr>
        <p:spPr>
          <a:xfrm>
            <a:off x="1862253" y="1332501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C3DC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01</a:t>
            </a:r>
            <a:endParaRPr lang="ko-KR" altLang="en-US" sz="2800" dirty="0">
              <a:solidFill>
                <a:srgbClr val="0C3DC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FE420-7E0D-4E74-87BD-6105034F60E3}"/>
              </a:ext>
            </a:extLst>
          </p:cNvPr>
          <p:cNvSpPr txBox="1"/>
          <p:nvPr/>
        </p:nvSpPr>
        <p:spPr>
          <a:xfrm>
            <a:off x="10245063" y="1332501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699F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02</a:t>
            </a:r>
            <a:endParaRPr lang="ko-KR" altLang="en-US" sz="2800" dirty="0">
              <a:solidFill>
                <a:srgbClr val="6699F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306EC3-B5DA-492C-806C-E9A3B12ACD79}"/>
              </a:ext>
            </a:extLst>
          </p:cNvPr>
          <p:cNvSpPr txBox="1"/>
          <p:nvPr/>
        </p:nvSpPr>
        <p:spPr>
          <a:xfrm>
            <a:off x="1860800" y="5769029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699F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03</a:t>
            </a:r>
            <a:endParaRPr lang="ko-KR" altLang="en-US" sz="2800" dirty="0">
              <a:solidFill>
                <a:srgbClr val="6699F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57D3D-189B-4A3E-A99E-5ACD4543B00A}"/>
              </a:ext>
            </a:extLst>
          </p:cNvPr>
          <p:cNvSpPr txBox="1"/>
          <p:nvPr/>
        </p:nvSpPr>
        <p:spPr>
          <a:xfrm>
            <a:off x="10245063" y="5753864"/>
            <a:ext cx="67197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C3DC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04</a:t>
            </a:r>
            <a:endParaRPr lang="ko-KR" altLang="en-US" sz="2800" dirty="0">
              <a:solidFill>
                <a:srgbClr val="0C3DC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FDBFA-7256-427C-8D88-70522A23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81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>
            <a:extLst>
              <a:ext uri="{FF2B5EF4-FFF2-40B4-BE49-F238E27FC236}">
                <a16:creationId xmlns:a16="http://schemas.microsoft.com/office/drawing/2014/main" id="{88F66DE5-D0E5-4666-BF99-375193EE6703}"/>
              </a:ext>
            </a:extLst>
          </p:cNvPr>
          <p:cNvSpPr txBox="1">
            <a:spLocks/>
          </p:cNvSpPr>
          <p:nvPr/>
        </p:nvSpPr>
        <p:spPr>
          <a:xfrm>
            <a:off x="637200" y="0"/>
            <a:ext cx="10515600" cy="1270212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약 식별 업무 필요성</a:t>
            </a:r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92AC8233-8EA2-4700-A4A3-38ACD7B56FC4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의료진이 기존에 복용 중인 약을 확인하는 이유</a:t>
            </a:r>
            <a:endParaRPr lang="en-US" altLang="ko-KR" sz="24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E02D82-90F8-43E4-9D35-A57264D13902}"/>
              </a:ext>
            </a:extLst>
          </p:cNvPr>
          <p:cNvCxnSpPr/>
          <p:nvPr/>
        </p:nvCxnSpPr>
        <p:spPr>
          <a:xfrm>
            <a:off x="1156594" y="3105392"/>
            <a:ext cx="10478284" cy="0"/>
          </a:xfrm>
          <a:prstGeom prst="line">
            <a:avLst/>
          </a:prstGeom>
          <a:ln w="19050">
            <a:solidFill>
              <a:srgbClr val="0C3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FB5A2C-C7FF-4B83-9AA4-D7EB4617EF9F}"/>
              </a:ext>
            </a:extLst>
          </p:cNvPr>
          <p:cNvSpPr/>
          <p:nvPr/>
        </p:nvSpPr>
        <p:spPr>
          <a:xfrm>
            <a:off x="1103907" y="3093328"/>
            <a:ext cx="180000" cy="180000"/>
          </a:xfrm>
          <a:prstGeom prst="rect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C32611-AD30-4E58-9A97-407DEA89DD28}"/>
              </a:ext>
            </a:extLst>
          </p:cNvPr>
          <p:cNvSpPr/>
          <p:nvPr/>
        </p:nvSpPr>
        <p:spPr>
          <a:xfrm>
            <a:off x="4618376" y="3098208"/>
            <a:ext cx="180000" cy="180000"/>
          </a:xfrm>
          <a:prstGeom prst="rect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622950-8D59-4DE3-8AF5-4212E85645B3}"/>
              </a:ext>
            </a:extLst>
          </p:cNvPr>
          <p:cNvSpPr/>
          <p:nvPr/>
        </p:nvSpPr>
        <p:spPr>
          <a:xfrm>
            <a:off x="8126627" y="3104741"/>
            <a:ext cx="180000" cy="180000"/>
          </a:xfrm>
          <a:prstGeom prst="rect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CAE23-9DE4-487E-ACE4-9568EFDC7049}"/>
              </a:ext>
            </a:extLst>
          </p:cNvPr>
          <p:cNvSpPr txBox="1"/>
          <p:nvPr/>
        </p:nvSpPr>
        <p:spPr>
          <a:xfrm>
            <a:off x="1014472" y="3298319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6600FF"/>
              </a:buClr>
            </a:pPr>
            <a:r>
              <a:rPr lang="ko-KR" altLang="en-US" sz="2400" dirty="0">
                <a:solidFill>
                  <a:srgbClr val="6699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약의 중복처방이</a:t>
            </a:r>
            <a:endParaRPr lang="en-US" altLang="ko-KR" sz="2400" dirty="0">
              <a:solidFill>
                <a:srgbClr val="6699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Clr>
                <a:srgbClr val="6600FF"/>
              </a:buClr>
            </a:pPr>
            <a:r>
              <a:rPr lang="ko-KR" altLang="en-US" sz="2400" dirty="0">
                <a:solidFill>
                  <a:srgbClr val="6699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이뤄지지 않아</a:t>
            </a:r>
            <a:endParaRPr lang="en-US" altLang="ko-KR" sz="2400" dirty="0">
              <a:solidFill>
                <a:srgbClr val="6699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buClr>
                <a:srgbClr val="6600FF"/>
              </a:buClr>
            </a:pPr>
            <a:r>
              <a:rPr lang="ko-KR" altLang="en-US" sz="24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약물 오남용 방지</a:t>
            </a:r>
            <a:endParaRPr lang="en-US" altLang="ko-KR" sz="2400" dirty="0">
              <a:solidFill>
                <a:srgbClr val="00009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2FCEA2-408B-40D2-8B07-B3DCCD39F21A}"/>
              </a:ext>
            </a:extLst>
          </p:cNvPr>
          <p:cNvSpPr txBox="1"/>
          <p:nvPr/>
        </p:nvSpPr>
        <p:spPr>
          <a:xfrm>
            <a:off x="4535423" y="3293563"/>
            <a:ext cx="2852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6699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원래 복용하던 약을</a:t>
            </a:r>
            <a:endParaRPr lang="en-US" altLang="ko-KR" sz="2400" dirty="0">
              <a:solidFill>
                <a:srgbClr val="6699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solidFill>
                  <a:srgbClr val="6699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계속 처방해서</a:t>
            </a:r>
            <a:endParaRPr lang="en-US" altLang="ko-KR" sz="2400" dirty="0">
              <a:solidFill>
                <a:srgbClr val="6699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치료의 연속성 유지</a:t>
            </a:r>
            <a:endParaRPr lang="ko-KR" altLang="en-US" sz="24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6941CD-CAF9-4950-B7B3-E70A1E739A43}"/>
              </a:ext>
            </a:extLst>
          </p:cNvPr>
          <p:cNvSpPr txBox="1"/>
          <p:nvPr/>
        </p:nvSpPr>
        <p:spPr>
          <a:xfrm>
            <a:off x="8059721" y="3294631"/>
            <a:ext cx="3159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6699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수술에 영향을 미치는</a:t>
            </a:r>
            <a:endParaRPr lang="en-US" altLang="ko-KR" sz="2400" dirty="0">
              <a:solidFill>
                <a:srgbClr val="6699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solidFill>
                  <a:srgbClr val="6699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약을 미리 파악해서</a:t>
            </a:r>
            <a:endParaRPr lang="en-US" altLang="ko-KR" sz="2400" dirty="0">
              <a:solidFill>
                <a:srgbClr val="6699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solidFill>
                  <a:srgbClr val="00009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수술 시 위험을 방지</a:t>
            </a:r>
            <a:endParaRPr lang="ko-KR" altLang="en-US" sz="24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C68E6-3C5E-4308-BF9A-66E99DD2A1A7}"/>
              </a:ext>
            </a:extLst>
          </p:cNvPr>
          <p:cNvSpPr txBox="1"/>
          <p:nvPr/>
        </p:nvSpPr>
        <p:spPr>
          <a:xfrm>
            <a:off x="1003548" y="2461333"/>
            <a:ext cx="92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01</a:t>
            </a:r>
            <a:endParaRPr lang="ko-KR" altLang="en-US" sz="3200" dirty="0">
              <a:solidFill>
                <a:srgbClr val="000099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31F8BF-0DB6-40DC-974F-05FF8C4C01C6}"/>
              </a:ext>
            </a:extLst>
          </p:cNvPr>
          <p:cNvSpPr txBox="1"/>
          <p:nvPr/>
        </p:nvSpPr>
        <p:spPr>
          <a:xfrm>
            <a:off x="4506866" y="2461333"/>
            <a:ext cx="92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02</a:t>
            </a:r>
            <a:endParaRPr lang="ko-KR" altLang="en-US" sz="3200" dirty="0">
              <a:solidFill>
                <a:srgbClr val="000099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490316-23D5-4F31-A6EC-56D97DE275CA}"/>
              </a:ext>
            </a:extLst>
          </p:cNvPr>
          <p:cNvSpPr txBox="1"/>
          <p:nvPr/>
        </p:nvSpPr>
        <p:spPr>
          <a:xfrm>
            <a:off x="8015117" y="2466483"/>
            <a:ext cx="92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03</a:t>
            </a:r>
            <a:endParaRPr lang="ko-KR" altLang="en-US" sz="3200" dirty="0">
              <a:solidFill>
                <a:srgbClr val="000099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46D9CF-A7EC-4BBF-B64A-3E391CBA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615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D20112F-C3FC-42AE-B994-4013BB39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00" y="0"/>
            <a:ext cx="10515600" cy="12702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개선 방안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7F29E6-F5BF-43F2-BD7B-A5FEC25399FD}"/>
              </a:ext>
            </a:extLst>
          </p:cNvPr>
          <p:cNvSpPr/>
          <p:nvPr/>
        </p:nvSpPr>
        <p:spPr>
          <a:xfrm>
            <a:off x="1862252" y="1918011"/>
            <a:ext cx="4527395" cy="1918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61A04-A612-45C2-A1DC-1BB3FDF46624}"/>
              </a:ext>
            </a:extLst>
          </p:cNvPr>
          <p:cNvSpPr/>
          <p:nvPr/>
        </p:nvSpPr>
        <p:spPr>
          <a:xfrm>
            <a:off x="6389648" y="1918011"/>
            <a:ext cx="4527394" cy="1918009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8AF638-E57D-4A51-A62A-BE6A55D62665}"/>
              </a:ext>
            </a:extLst>
          </p:cNvPr>
          <p:cNvSpPr/>
          <p:nvPr/>
        </p:nvSpPr>
        <p:spPr>
          <a:xfrm>
            <a:off x="6389647" y="3836020"/>
            <a:ext cx="4527395" cy="19180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0AE626-0073-416C-916A-EE4B34B0C9DD}"/>
              </a:ext>
            </a:extLst>
          </p:cNvPr>
          <p:cNvSpPr/>
          <p:nvPr/>
        </p:nvSpPr>
        <p:spPr>
          <a:xfrm>
            <a:off x="1862253" y="3836020"/>
            <a:ext cx="4527394" cy="1918009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0D7ED-05BE-4974-87D6-3E86AB0DF87D}"/>
              </a:ext>
            </a:extLst>
          </p:cNvPr>
          <p:cNvSpPr txBox="1"/>
          <p:nvPr/>
        </p:nvSpPr>
        <p:spPr>
          <a:xfrm>
            <a:off x="2195972" y="2281602"/>
            <a:ext cx="3821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실제 약을 더 구해서 전체 약에 대한 모델의 정확성을 개선</a:t>
            </a:r>
            <a:endParaRPr lang="en-US" altLang="ko-KR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91E5D-3B93-4CED-9955-F9E3DA9685B6}"/>
              </a:ext>
            </a:extLst>
          </p:cNvPr>
          <p:cNvSpPr txBox="1"/>
          <p:nvPr/>
        </p:nvSpPr>
        <p:spPr>
          <a:xfrm>
            <a:off x="6724185" y="2461516"/>
            <a:ext cx="382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알약을 찾지 못 한 경우 다른 검색 방법을 제시</a:t>
            </a:r>
            <a:endParaRPr lang="en-US" altLang="ko-KR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F8F462-390E-4D22-9F4E-E75566B00C0B}"/>
              </a:ext>
            </a:extLst>
          </p:cNvPr>
          <p:cNvSpPr txBox="1"/>
          <p:nvPr/>
        </p:nvSpPr>
        <p:spPr>
          <a:xfrm>
            <a:off x="2195971" y="4374774"/>
            <a:ext cx="382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조명의 영향을 줄이는 </a:t>
            </a:r>
            <a:r>
              <a:rPr lang="ko-KR" altLang="en-US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방법 고안</a:t>
            </a:r>
            <a:endParaRPr lang="en-US" altLang="ko-KR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7D561-5179-4243-9991-164B8216FC5F}"/>
              </a:ext>
            </a:extLst>
          </p:cNvPr>
          <p:cNvSpPr txBox="1"/>
          <p:nvPr/>
        </p:nvSpPr>
        <p:spPr>
          <a:xfrm>
            <a:off x="6723367" y="4374775"/>
            <a:ext cx="372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실제 사용자의 피드백을 받아서 </a:t>
            </a:r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UI·UX</a:t>
            </a:r>
            <a:r>
              <a:rPr lang="ko-KR" altLang="en-US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를 개선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F36DF-FF6A-4E04-AE22-D20B2EE9B609}"/>
              </a:ext>
            </a:extLst>
          </p:cNvPr>
          <p:cNvSpPr txBox="1"/>
          <p:nvPr/>
        </p:nvSpPr>
        <p:spPr>
          <a:xfrm>
            <a:off x="1862253" y="1332501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B168F-47DC-4C87-A4E1-5151D7585D6E}"/>
              </a:ext>
            </a:extLst>
          </p:cNvPr>
          <p:cNvSpPr txBox="1"/>
          <p:nvPr/>
        </p:nvSpPr>
        <p:spPr>
          <a:xfrm>
            <a:off x="10245063" y="1332501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699F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02</a:t>
            </a:r>
            <a:endParaRPr lang="ko-KR" altLang="en-US" sz="2800" dirty="0">
              <a:solidFill>
                <a:srgbClr val="6699F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3A01B-486A-47E2-AA7F-D98DC5BEDCD5}"/>
              </a:ext>
            </a:extLst>
          </p:cNvPr>
          <p:cNvSpPr txBox="1"/>
          <p:nvPr/>
        </p:nvSpPr>
        <p:spPr>
          <a:xfrm>
            <a:off x="1860800" y="5769029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699F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03</a:t>
            </a:r>
            <a:endParaRPr lang="ko-KR" altLang="en-US" sz="2800" dirty="0">
              <a:solidFill>
                <a:srgbClr val="6699F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E213F-5024-4045-B43A-0A1514A3E865}"/>
              </a:ext>
            </a:extLst>
          </p:cNvPr>
          <p:cNvSpPr txBox="1"/>
          <p:nvPr/>
        </p:nvSpPr>
        <p:spPr>
          <a:xfrm>
            <a:off x="10245063" y="5753864"/>
            <a:ext cx="67197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04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7A708-22E8-4C5F-BFA5-CA9020F8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434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0AC7AA7-7313-418E-BAD6-D90C5FCDCEBD}"/>
              </a:ext>
            </a:extLst>
          </p:cNvPr>
          <p:cNvSpPr/>
          <p:nvPr/>
        </p:nvSpPr>
        <p:spPr>
          <a:xfrm>
            <a:off x="0" y="4786"/>
            <a:ext cx="10047249" cy="637201"/>
          </a:xfrm>
          <a:prstGeom prst="rect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91E811-8DB3-4466-ACAF-ED8A381E409F}"/>
              </a:ext>
            </a:extLst>
          </p:cNvPr>
          <p:cNvSpPr/>
          <p:nvPr/>
        </p:nvSpPr>
        <p:spPr>
          <a:xfrm>
            <a:off x="2144751" y="6216010"/>
            <a:ext cx="10047249" cy="637201"/>
          </a:xfrm>
          <a:prstGeom prst="rect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721EB6-76CF-49FE-ADED-52F72B208F8E}"/>
              </a:ext>
            </a:extLst>
          </p:cNvPr>
          <p:cNvSpPr/>
          <p:nvPr/>
        </p:nvSpPr>
        <p:spPr>
          <a:xfrm>
            <a:off x="10047249" y="4786"/>
            <a:ext cx="2144751" cy="637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AA7736-5063-4D92-8603-14D44AB427AC}"/>
              </a:ext>
            </a:extLst>
          </p:cNvPr>
          <p:cNvSpPr/>
          <p:nvPr/>
        </p:nvSpPr>
        <p:spPr>
          <a:xfrm>
            <a:off x="0" y="6216011"/>
            <a:ext cx="2144751" cy="637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0F812-B74E-42E9-9F35-7C0A15B9EAD2}"/>
              </a:ext>
            </a:extLst>
          </p:cNvPr>
          <p:cNvSpPr txBox="1"/>
          <p:nvPr/>
        </p:nvSpPr>
        <p:spPr>
          <a:xfrm>
            <a:off x="6993674" y="4727906"/>
            <a:ext cx="4581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C3DC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Thank You</a:t>
            </a:r>
            <a:endParaRPr lang="ko-KR" altLang="en-US" sz="6000" dirty="0">
              <a:solidFill>
                <a:srgbClr val="0C3DC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A9CFBC-EDFF-48B6-A81C-35140718014A}"/>
              </a:ext>
            </a:extLst>
          </p:cNvPr>
          <p:cNvSpPr/>
          <p:nvPr/>
        </p:nvSpPr>
        <p:spPr>
          <a:xfrm>
            <a:off x="2755021" y="2215000"/>
            <a:ext cx="3340979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Q</a:t>
            </a:r>
            <a:r>
              <a:rPr lang="en-US" altLang="ko-KR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&amp;</a:t>
            </a:r>
            <a:r>
              <a:rPr lang="en-US" altLang="ko-KR" sz="1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A</a:t>
            </a:r>
            <a:endParaRPr lang="en-US" altLang="ko-KR" sz="1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C410B3-1E7F-4929-94D2-EF17A2D9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F290C-8071-41D4-95C5-4CC6BC8DA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151" y="2457655"/>
            <a:ext cx="1696337" cy="16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39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3">
            <a:extLst>
              <a:ext uri="{FF2B5EF4-FFF2-40B4-BE49-F238E27FC236}">
                <a16:creationId xmlns:a16="http://schemas.microsoft.com/office/drawing/2014/main" id="{EB258946-B81E-483B-9DCC-D2C29358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의약품 식별표시란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?</a:t>
            </a:r>
            <a:endParaRPr lang="ko-KR" altLang="en-US" dirty="0">
              <a:solidFill>
                <a:srgbClr val="0B53C8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24C51-AD50-460B-B172-33F5DA8CDF43}"/>
              </a:ext>
            </a:extLst>
          </p:cNvPr>
          <p:cNvSpPr txBox="1"/>
          <p:nvPr/>
        </p:nvSpPr>
        <p:spPr>
          <a:xfrm>
            <a:off x="1042097" y="6082156"/>
            <a:ext cx="801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출처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식품의약품안전처 </a:t>
            </a:r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식품의약품안전평가원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의약품심사부 의약품규격과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89A2D-11CA-488D-8E13-22FF2E0577B7}"/>
              </a:ext>
            </a:extLst>
          </p:cNvPr>
          <p:cNvSpPr txBox="1"/>
          <p:nvPr/>
        </p:nvSpPr>
        <p:spPr>
          <a:xfrm>
            <a:off x="1042097" y="1405136"/>
            <a:ext cx="10664386" cy="193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의약품을 낱알 상태에서 육안으로 다른 의약품과 식별할 수 있도록 그 낱알의 모양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색깔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식별문자 등으로 드러나게 하는 것</a:t>
            </a:r>
            <a:endParaRPr lang="en-US" altLang="ko-KR" sz="28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다른 의약품과 </a:t>
            </a:r>
            <a:r>
              <a:rPr lang="ko-KR" altLang="en-US" sz="28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중복될 경우 등록불가</a:t>
            </a:r>
            <a:r>
              <a:rPr lang="en-US" altLang="ko-KR" sz="28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58B8F1-C99A-4F06-862F-AB7F0F38B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133" y="3521676"/>
            <a:ext cx="3987032" cy="21771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0DFB20-93ED-4DC0-9DCB-2538F8271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55" y="3521676"/>
            <a:ext cx="3987032" cy="21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09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9A584-A892-4E55-901F-D5572895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Metric learning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알고리즘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</a:t>
            </a:r>
            <a:endParaRPr lang="ko-KR" altLang="en-US" dirty="0">
              <a:solidFill>
                <a:srgbClr val="0B53C8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C48C0-EC36-43F7-8EB9-A75F56A0A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학습할 때 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'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분류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'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를 하는 것이 아니라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같다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r>
              <a:rPr lang="ko-KR" altLang="en-US" dirty="0" err="1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다르다를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나타내는 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distance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를 계산하는 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metric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을 사용하는 방식</a:t>
            </a:r>
            <a:endParaRPr lang="en-US" altLang="ko-KR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en-US" altLang="ko-KR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Metric Learning </a:t>
            </a:r>
            <a:r>
              <a:rPr lang="ko-KR" altLang="en-US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장점은 학습하지 않은 이미지도 </a:t>
            </a:r>
            <a:r>
              <a:rPr lang="en-US" altLang="ko-KR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DB</a:t>
            </a:r>
            <a:r>
              <a:rPr lang="ko-KR" altLang="en-US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로 구축만 </a:t>
            </a:r>
            <a:r>
              <a:rPr lang="ko-KR" altLang="en-US" i="0" dirty="0" err="1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해둔다면</a:t>
            </a:r>
            <a:r>
              <a:rPr lang="ko-KR" altLang="en-US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인식 가능함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새로운 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</a:t>
            </a:r>
            <a:r>
              <a:rPr lang="ko-KR" altLang="en-US" b="0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추가되는 경우나 디자인이 바뀌면 해당 상품 데이터 베이스만 업데이트하면 됨</a:t>
            </a:r>
            <a:endParaRPr lang="en-US" altLang="ko-KR" b="0" i="0" dirty="0">
              <a:solidFill>
                <a:srgbClr val="000099"/>
              </a:solidFill>
              <a:effectLst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 </a:t>
            </a:r>
            <a:r>
              <a:rPr lang="ko-KR" altLang="en-US" b="0" i="0" dirty="0" err="1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재학습</a:t>
            </a:r>
            <a:r>
              <a:rPr lang="ko-KR" altLang="en-US" b="0" i="0" dirty="0">
                <a:solidFill>
                  <a:srgbClr val="000099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없이 바로 인식할 수 있음</a:t>
            </a:r>
            <a:endParaRPr lang="ko-KR" altLang="en-US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Ex) 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얼굴인식모델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상품검색</a:t>
            </a:r>
            <a:endParaRPr lang="en-US" altLang="ko-KR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9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03" y="1787228"/>
            <a:ext cx="992235" cy="9922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03" y="5026682"/>
            <a:ext cx="992235" cy="992235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3171510" y="3530479"/>
            <a:ext cx="1299441" cy="734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특징 </a:t>
            </a:r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추출모델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274969" y="1758146"/>
            <a:ext cx="1050400" cy="105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특징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274969" y="4997600"/>
            <a:ext cx="1050400" cy="105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특징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30494" y="28347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같은 알약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751028" y="609152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다른 알약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5257412" y="3416045"/>
            <a:ext cx="1458670" cy="940570"/>
            <a:chOff x="3811689" y="2673494"/>
            <a:chExt cx="1832653" cy="895692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3844969" y="2673494"/>
              <a:ext cx="1799373" cy="8956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11689" y="2673494"/>
              <a:ext cx="1832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[0, 1, ..]</a:t>
              </a:r>
              <a:endParaRPr lang="ko-KR" alt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11689" y="3199854"/>
              <a:ext cx="1832653" cy="351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강한공군체 Medium" panose="020B0600000101010101" pitchFamily="50" charset="-127"/>
                  <a:ea typeface="강한공군체 Medium" panose="020B0600000101010101" pitchFamily="50" charset="-127"/>
                </a:rPr>
                <a:t>특징</a:t>
              </a:r>
            </a:p>
          </p:txBody>
        </p:sp>
      </p:grpSp>
      <p:sp>
        <p:nvSpPr>
          <p:cNvPr id="55" name="오른쪽 화살표 54"/>
          <p:cNvSpPr/>
          <p:nvPr/>
        </p:nvSpPr>
        <p:spPr>
          <a:xfrm>
            <a:off x="2264939" y="3739607"/>
            <a:ext cx="637728" cy="315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오른쪽 화살표 99"/>
          <p:cNvSpPr/>
          <p:nvPr/>
        </p:nvSpPr>
        <p:spPr>
          <a:xfrm>
            <a:off x="4568220" y="3741067"/>
            <a:ext cx="637728" cy="315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연결선 103"/>
          <p:cNvCxnSpPr>
            <a:cxnSpLocks/>
          </p:cNvCxnSpPr>
          <p:nvPr/>
        </p:nvCxnSpPr>
        <p:spPr>
          <a:xfrm flipV="1">
            <a:off x="5986747" y="2238468"/>
            <a:ext cx="1299344" cy="116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54" idx="2"/>
            <a:endCxn id="41" idx="1"/>
          </p:cNvCxnSpPr>
          <p:nvPr/>
        </p:nvCxnSpPr>
        <p:spPr>
          <a:xfrm>
            <a:off x="5986747" y="4338110"/>
            <a:ext cx="1288222" cy="1184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977213" y="4380099"/>
            <a:ext cx="20489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거리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유사도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측정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550257" y="202033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거리가 짧아지게 학습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550257" y="5336153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거리가 멀어지게 학습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13449" y="5256640"/>
            <a:ext cx="5817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오픈 소스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ePillID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-Benchmark) – ResNet101</a:t>
            </a:r>
          </a:p>
          <a:p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특징 추출 모델로 이미지의 특징을 추출한다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7671D75-7489-41BC-A695-B6D83C23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유사도 비교 모델</a:t>
            </a:r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BC21D44E-1ABB-4765-A2A8-4733FAB1D7BB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특징 추출 모델의 학습 </a:t>
            </a: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거리 학습 </a:t>
            </a: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– Metric learning)</a:t>
            </a:r>
            <a:endParaRPr lang="ko-KR" altLang="en-US" sz="24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FBE514-FCAF-4115-8609-BBE6F50CE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16" y="3262442"/>
            <a:ext cx="1270212" cy="12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88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9A584-A892-4E55-901F-D5572895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Nginx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와 </a:t>
            </a:r>
            <a:r>
              <a:rPr lang="en-US" altLang="ko-KR" dirty="0" err="1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Gunicorn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중 하나만 사용 하면 </a:t>
            </a:r>
            <a:r>
              <a:rPr lang="ko-KR" altLang="en-US" dirty="0" err="1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안되는걸까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?</a:t>
            </a:r>
            <a:endParaRPr lang="ko-KR" altLang="en-US" dirty="0">
              <a:solidFill>
                <a:srgbClr val="0B53C8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C48C0-EC36-43F7-8EB9-A75F56A0A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Gunicorn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WSGI middleware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로서 웹서버 역할을 수행하므로 </a:t>
            </a:r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Gunicorn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만 써도 되지만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Nginx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제공하는 추가적 혜택을 받지 못함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Django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는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WSGI interface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를 이미 어느 정도 구현했기 때문에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Nginx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만 써도 되지만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session / cookie / routing / authentication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등의 기능을 수행하는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middleware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없어서 하드코딩을 해야 함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809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016CF-E366-4DDF-A197-17AE4916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쉬운 디버깅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,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테스트용 런 서버로 배포하지 않은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ADC3B7-8F9E-4959-8B07-9E8BF812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Django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에선 개발 목적으로 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python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manage.py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runserver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 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명령어를 통해 웹 사이트를 띄울 수 있음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하지만 보안이나 성능적으로 검증되지 않았기 때문에 배포 환경에선 </a:t>
            </a:r>
            <a:r>
              <a:rPr lang="en-US" altLang="ko-KR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Gunicorn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을 사용함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특히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WSGI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는 멀티 쓰레드를 생성할 수 있어 클라이언트 요청이 많아도 효율적으로 처리할 수 있음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참고로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Django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에는 이미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WSGI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파일이 내포되어 있음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i="1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Wsgi.py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 는 프로젝트 디렉토리에 위치해 있고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 </a:t>
            </a:r>
            <a:r>
              <a:rPr lang="en-US" altLang="ko-KR" i="1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4"/>
              </a:rPr>
              <a:t>Django.core.wsgi.py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 </a:t>
            </a:r>
            <a:r>
              <a:rPr lang="en-US" altLang="ko-KR" i="1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5"/>
              </a:rPr>
              <a:t>Django.core.handlers.wsgi.py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 역시 내부적으로 구현이 되어 있는 상태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578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536EFF-2C7F-46DD-8471-E0B675A24989}"/>
              </a:ext>
            </a:extLst>
          </p:cNvPr>
          <p:cNvSpPr txBox="1"/>
          <p:nvPr/>
        </p:nvSpPr>
        <p:spPr>
          <a:xfrm>
            <a:off x="3060675" y="2006483"/>
            <a:ext cx="8606391" cy="646331"/>
          </a:xfrm>
          <a:prstGeom prst="rect">
            <a:avLst/>
          </a:prstGeom>
          <a:solidFill>
            <a:schemeClr val="bg1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병용금기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또는 중복 처방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조제에 해당하는 약제 정보만 팝업창으로 제공하며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환자의 질병 및 의약품 정보 전체를 제공하는 것은 아님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FE23A-3340-4B1C-B911-FFD51C43FDDD}"/>
              </a:ext>
            </a:extLst>
          </p:cNvPr>
          <p:cNvSpPr txBox="1"/>
          <p:nvPr/>
        </p:nvSpPr>
        <p:spPr>
          <a:xfrm>
            <a:off x="3060674" y="4412167"/>
            <a:ext cx="8606391" cy="1200329"/>
          </a:xfrm>
          <a:prstGeom prst="rect">
            <a:avLst/>
          </a:prstGeom>
          <a:solidFill>
            <a:schemeClr val="bg1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·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약사의 진료 및 </a:t>
            </a:r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조제시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환자의 투약이력을 확인할 사례가 있으나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‘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투약이력 조회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’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서비스에 사전동의가 없는 환자가 많아 임상현장에서의 적시성이 떨어짐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정보취약계층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노인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14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세 미만 아동은 여전히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‘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투약이력 조회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’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서비스 이용에 어려움 존재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9F378-E76C-42F3-8741-A3B2DB549060}"/>
              </a:ext>
            </a:extLst>
          </p:cNvPr>
          <p:cNvSpPr txBox="1"/>
          <p:nvPr/>
        </p:nvSpPr>
        <p:spPr>
          <a:xfrm>
            <a:off x="3060675" y="3306092"/>
            <a:ext cx="8606391" cy="923330"/>
          </a:xfrm>
          <a:prstGeom prst="rect">
            <a:avLst/>
          </a:prstGeom>
          <a:solidFill>
            <a:schemeClr val="bg1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개인정보보호법에 의거해 환자가 사전에 건강보험심사평가원에서 제공하는 서비스에 접속하여 별도의 절차를 거쳐 제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 정보제공에 동의한 경우나 응급 시에만 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·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약사가 환자 투약이력을 조회할 수 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24693-D64B-422E-8831-C5C721FAEFC6}"/>
              </a:ext>
            </a:extLst>
          </p:cNvPr>
          <p:cNvSpPr txBox="1"/>
          <p:nvPr/>
        </p:nvSpPr>
        <p:spPr>
          <a:xfrm>
            <a:off x="3060675" y="5794699"/>
            <a:ext cx="8606391" cy="369332"/>
          </a:xfrm>
          <a:prstGeom prst="rect">
            <a:avLst/>
          </a:prstGeom>
          <a:solidFill>
            <a:schemeClr val="bg1"/>
          </a:solidFill>
          <a:ln>
            <a:solidFill>
              <a:srgbClr val="CCCC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원내조제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정신과 처방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응급처방은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‘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투약이력 조회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’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에 남지 않는 경우가 있음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CBB6C5C-E5CC-4C14-837E-DC819CC5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DUR &amp;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내가 먹는 약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!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한눈에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F190958-CA6A-4D92-BA97-A9E71A7ADC57}"/>
              </a:ext>
            </a:extLst>
          </p:cNvPr>
          <p:cNvSpPr/>
          <p:nvPr/>
        </p:nvSpPr>
        <p:spPr>
          <a:xfrm>
            <a:off x="999065" y="1943879"/>
            <a:ext cx="1544129" cy="771541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DUR</a:t>
            </a:r>
            <a:endParaRPr lang="ko-KR" altLang="en-US" sz="28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45F8DE-918B-49CF-A6FD-498EA36F8B82}"/>
              </a:ext>
            </a:extLst>
          </p:cNvPr>
          <p:cNvSpPr/>
          <p:nvPr/>
        </p:nvSpPr>
        <p:spPr>
          <a:xfrm>
            <a:off x="999066" y="3952423"/>
            <a:ext cx="1544129" cy="1565820"/>
          </a:xfrm>
          <a:prstGeom prst="round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내가 먹는 약</a:t>
            </a:r>
            <a:r>
              <a:rPr lang="en-US" altLang="ko-KR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 </a:t>
            </a:r>
            <a:r>
              <a:rPr lang="ko-KR" altLang="en-US" sz="28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한눈에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2537DF3-CEB7-444E-98B3-6EC146EAC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543194" y="2329649"/>
            <a:ext cx="5174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F403329-376F-41F0-8E3A-C03B637AC4AB}"/>
              </a:ext>
            </a:extLst>
          </p:cNvPr>
          <p:cNvCxnSpPr>
            <a:stCxn id="15" idx="3"/>
            <a:endCxn id="8" idx="1"/>
          </p:cNvCxnSpPr>
          <p:nvPr/>
        </p:nvCxnSpPr>
        <p:spPr>
          <a:xfrm flipV="1">
            <a:off x="2543195" y="3767757"/>
            <a:ext cx="517480" cy="967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E65C30-2A04-4842-B7A2-2A79A92EAC5A}"/>
              </a:ext>
            </a:extLst>
          </p:cNvPr>
          <p:cNvCxnSpPr>
            <a:stCxn id="15" idx="3"/>
            <a:endCxn id="7" idx="1"/>
          </p:cNvCxnSpPr>
          <p:nvPr/>
        </p:nvCxnSpPr>
        <p:spPr>
          <a:xfrm>
            <a:off x="2543195" y="4735333"/>
            <a:ext cx="517479" cy="276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6F8F9D2-F8D7-4F5F-8A5E-EDF588ECECA9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2543195" y="4735333"/>
            <a:ext cx="517480" cy="1244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704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375E2A-CA29-40FE-AF2A-D2CCC7ED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" y="1569682"/>
            <a:ext cx="6577264" cy="49568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A2D18A-E0CB-4F24-93A6-1CCF32355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08" t="37371" r="3942" b="3614"/>
          <a:stretch/>
        </p:blipFill>
        <p:spPr>
          <a:xfrm>
            <a:off x="7019721" y="2517130"/>
            <a:ext cx="5115718" cy="404725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C80A620-E474-4912-B7FF-2038B34ADC95}"/>
              </a:ext>
            </a:extLst>
          </p:cNvPr>
          <p:cNvSpPr/>
          <p:nvPr/>
        </p:nvSpPr>
        <p:spPr>
          <a:xfrm rot="19304892">
            <a:off x="5462385" y="5118440"/>
            <a:ext cx="1720914" cy="339754"/>
          </a:xfrm>
          <a:prstGeom prst="rightArrow">
            <a:avLst>
              <a:gd name="adj1" fmla="val 28569"/>
              <a:gd name="adj2" fmla="val 50000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2613B88F-40B3-4B06-AD3F-30F042A7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내가 먹는 약</a:t>
            </a:r>
            <a:r>
              <a:rPr lang="en-US" altLang="ko-KR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! </a:t>
            </a:r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한눈에</a:t>
            </a:r>
          </a:p>
        </p:txBody>
      </p:sp>
    </p:spTree>
    <p:extLst>
      <p:ext uri="{BB962C8B-B14F-4D97-AF65-F5344CB8AC3E}">
        <p14:creationId xmlns:p14="http://schemas.microsoft.com/office/powerpoint/2010/main" val="421892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>
            <a:extLst>
              <a:ext uri="{FF2B5EF4-FFF2-40B4-BE49-F238E27FC236}">
                <a16:creationId xmlns:a16="http://schemas.microsoft.com/office/drawing/2014/main" id="{88F66DE5-D0E5-4666-BF99-375193EE6703}"/>
              </a:ext>
            </a:extLst>
          </p:cNvPr>
          <p:cNvSpPr txBox="1">
            <a:spLocks/>
          </p:cNvSpPr>
          <p:nvPr/>
        </p:nvSpPr>
        <p:spPr>
          <a:xfrm>
            <a:off x="5207620" y="21269"/>
            <a:ext cx="6542421" cy="1270212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의료법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031AC-3F00-4740-A32C-11FBE51FD69C}"/>
              </a:ext>
            </a:extLst>
          </p:cNvPr>
          <p:cNvSpPr txBox="1"/>
          <p:nvPr/>
        </p:nvSpPr>
        <p:spPr>
          <a:xfrm>
            <a:off x="5555955" y="2354624"/>
            <a:ext cx="2182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제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21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11A32-6CB0-4F30-BED0-282989135493}"/>
              </a:ext>
            </a:extLst>
          </p:cNvPr>
          <p:cNvSpPr txBox="1"/>
          <p:nvPr/>
        </p:nvSpPr>
        <p:spPr>
          <a:xfrm>
            <a:off x="5555955" y="3000869"/>
            <a:ext cx="6097069" cy="187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의료인</a:t>
            </a:r>
            <a:r>
              <a:rPr lang="en-US" altLang="ko-K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, </a:t>
            </a:r>
            <a:r>
              <a:rPr lang="ko-KR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의료기관의 장 및 의료기관 종사자는 환자가 아닌 다른 사람에게 환자에 관한 기록을 열람하게 하거나 그 사본을 내주는 등 내용을 확인할 수 있게 하여서는 아니 된다</a:t>
            </a:r>
            <a:r>
              <a:rPr lang="en-US" altLang="ko-K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5" name="제목 3">
            <a:extLst>
              <a:ext uri="{FF2B5EF4-FFF2-40B4-BE49-F238E27FC236}">
                <a16:creationId xmlns:a16="http://schemas.microsoft.com/office/drawing/2014/main" id="{5824EF21-F3B7-44AB-8629-9BA2619196A3}"/>
              </a:ext>
            </a:extLst>
          </p:cNvPr>
          <p:cNvSpPr txBox="1">
            <a:spLocks/>
          </p:cNvSpPr>
          <p:nvPr/>
        </p:nvSpPr>
        <p:spPr>
          <a:xfrm>
            <a:off x="5207619" y="1291481"/>
            <a:ext cx="7036265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다른 의료기관의 처방전을 확인할 수 없는 이유</a:t>
            </a:r>
            <a:endParaRPr lang="en-US" altLang="ko-KR" sz="24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E7CD47-F33F-475C-94A0-E58B63C3E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6" r="-1"/>
          <a:stretch/>
        </p:blipFill>
        <p:spPr>
          <a:xfrm>
            <a:off x="637200" y="0"/>
            <a:ext cx="4570420" cy="6858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AB6919-A0A4-40F0-99C3-A4C9E8BE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11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3">
            <a:extLst>
              <a:ext uri="{FF2B5EF4-FFF2-40B4-BE49-F238E27FC236}">
                <a16:creationId xmlns:a16="http://schemas.microsoft.com/office/drawing/2014/main" id="{88F66DE5-D0E5-4666-BF99-375193EE6703}"/>
              </a:ext>
            </a:extLst>
          </p:cNvPr>
          <p:cNvSpPr txBox="1">
            <a:spLocks/>
          </p:cNvSpPr>
          <p:nvPr/>
        </p:nvSpPr>
        <p:spPr>
          <a:xfrm>
            <a:off x="637200" y="0"/>
            <a:ext cx="10515600" cy="1270212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의약품안전사용서비스</a:t>
            </a:r>
          </a:p>
        </p:txBody>
      </p:sp>
      <p:sp>
        <p:nvSpPr>
          <p:cNvPr id="25" name="제목 3">
            <a:extLst>
              <a:ext uri="{FF2B5EF4-FFF2-40B4-BE49-F238E27FC236}">
                <a16:creationId xmlns:a16="http://schemas.microsoft.com/office/drawing/2014/main" id="{7AC7623D-1766-4FCC-B37B-A4A9C4ADB760}"/>
              </a:ext>
            </a:extLst>
          </p:cNvPr>
          <p:cNvSpPr txBox="1">
            <a:spLocks/>
          </p:cNvSpPr>
          <p:nvPr/>
        </p:nvSpPr>
        <p:spPr>
          <a:xfrm>
            <a:off x="637200" y="1159754"/>
            <a:ext cx="11554800" cy="495370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6600FF"/>
              </a:buClr>
            </a:pPr>
            <a:r>
              <a:rPr lang="en-US" altLang="ko-KR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환자의 처방내역을 간접적으로 확인하는 방법</a:t>
            </a:r>
            <a:endParaRPr lang="en-US" altLang="ko-KR" sz="24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03D57-7826-4873-86F6-C0FE915D0CD1}"/>
              </a:ext>
            </a:extLst>
          </p:cNvPr>
          <p:cNvSpPr txBox="1"/>
          <p:nvPr/>
        </p:nvSpPr>
        <p:spPr>
          <a:xfrm>
            <a:off x="1826829" y="442487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kern="12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의약품안전사용서비스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19734-DF67-4A4E-B840-AE7BBC68DFE8}"/>
              </a:ext>
            </a:extLst>
          </p:cNvPr>
          <p:cNvSpPr txBox="1"/>
          <p:nvPr/>
        </p:nvSpPr>
        <p:spPr>
          <a:xfrm>
            <a:off x="1697708" y="5083034"/>
            <a:ext cx="3520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18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처방 시 주의해야 할 </a:t>
            </a:r>
            <a:r>
              <a:rPr lang="en-US" altLang="ko-KR" sz="18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9</a:t>
            </a:r>
            <a:r>
              <a:rPr lang="ko-KR" altLang="en-US" sz="18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가지 조건에 해당하는 약 정보</a:t>
            </a:r>
            <a:r>
              <a:rPr lang="ko-KR" altLang="en-US" sz="1800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만 처방단계에서 제공</a:t>
            </a:r>
            <a:endParaRPr lang="en-US" altLang="ko-KR" sz="1800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18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처방내역 전부를 제공하지 않음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33A36-48A4-4A90-8168-2F8D6DFA326F}"/>
              </a:ext>
            </a:extLst>
          </p:cNvPr>
          <p:cNvSpPr txBox="1"/>
          <p:nvPr/>
        </p:nvSpPr>
        <p:spPr>
          <a:xfrm>
            <a:off x="6678995" y="4424876"/>
            <a:ext cx="424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‘</a:t>
            </a:r>
            <a:r>
              <a:rPr lang="ko-KR" altLang="en-US" sz="24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내가 먹는 약 </a:t>
            </a:r>
            <a:r>
              <a:rPr lang="en-US" altLang="ko-KR" sz="24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! </a:t>
            </a:r>
            <a:r>
              <a:rPr lang="ko-KR" altLang="en-US" sz="24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한눈에</a:t>
            </a:r>
            <a:r>
              <a:rPr lang="en-US" altLang="ko-KR" sz="24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’</a:t>
            </a:r>
            <a:r>
              <a:rPr lang="ko-KR" altLang="en-US" sz="2400" dirty="0">
                <a:solidFill>
                  <a:srgbClr val="000099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 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D6E16-A826-45FC-83DE-319FEF811124}"/>
              </a:ext>
            </a:extLst>
          </p:cNvPr>
          <p:cNvSpPr txBox="1"/>
          <p:nvPr/>
        </p:nvSpPr>
        <p:spPr>
          <a:xfrm>
            <a:off x="7290366" y="5083034"/>
            <a:ext cx="302072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rgbClr val="6699FF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ko-KR" sz="1800" b="0" i="0" u="none" strike="noStrike" kern="1200" dirty="0">
                <a:solidFill>
                  <a:srgbClr val="6699FF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서비스 </a:t>
            </a:r>
            <a:r>
              <a:rPr lang="ko-KR" altLang="ko-KR" sz="1800" b="0" i="0" u="none" strike="noStrike" kern="1200" dirty="0" err="1">
                <a:solidFill>
                  <a:srgbClr val="6699FF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동의율</a:t>
            </a:r>
            <a:r>
              <a:rPr lang="ko-KR" altLang="ko-KR" sz="1800" b="0" i="0" u="none" strike="noStrike" kern="1200" dirty="0">
                <a:solidFill>
                  <a:srgbClr val="6699FF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1800" b="0" i="0" u="none" strike="noStrike" kern="1200" dirty="0">
                <a:solidFill>
                  <a:srgbClr val="FF0000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16%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rgbClr val="6699FF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ko-KR" sz="1800" b="0" i="0" u="none" strike="noStrike" kern="1200" dirty="0">
                <a:solidFill>
                  <a:srgbClr val="6699FF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서비스에 동의한 환자 중</a:t>
            </a:r>
            <a:endParaRPr lang="ko-KR" altLang="ko-KR" sz="1800" b="0" i="0" u="none" strike="noStrike" dirty="0">
              <a:solidFill>
                <a:srgbClr val="6699FF"/>
              </a:solidFill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rgbClr val="FF0000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67%</a:t>
            </a:r>
            <a:r>
              <a:rPr lang="ko-KR" altLang="ko-KR" sz="1800" b="0" i="0" u="none" strike="noStrike" kern="1200" dirty="0">
                <a:solidFill>
                  <a:srgbClr val="FF0000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정보 불일치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kern="1200" dirty="0">
                <a:solidFill>
                  <a:srgbClr val="6699FF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ko-KR" sz="1800" b="0" i="0" u="none" strike="noStrike" kern="1200" dirty="0">
                <a:solidFill>
                  <a:srgbClr val="6699FF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전체의 </a:t>
            </a:r>
            <a:r>
              <a:rPr lang="en-US" altLang="ko-KR" sz="1800" b="0" i="0" u="none" strike="noStrike" kern="1200" dirty="0">
                <a:solidFill>
                  <a:srgbClr val="FF0000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5%</a:t>
            </a:r>
            <a:r>
              <a:rPr lang="ko-KR" altLang="ko-KR" sz="1800" b="0" i="0" u="none" strike="noStrike" kern="1200" dirty="0">
                <a:solidFill>
                  <a:srgbClr val="6699FF"/>
                </a:solidFill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만 활용가능</a:t>
            </a:r>
            <a:endParaRPr lang="ko-KR" altLang="ko-KR" sz="1800" b="0" i="0" u="none" strike="noStrike" dirty="0">
              <a:solidFill>
                <a:srgbClr val="6699FF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4AAC4E-0731-4701-9955-0867B1BA03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6893" b="25517"/>
          <a:stretch/>
        </p:blipFill>
        <p:spPr>
          <a:xfrm>
            <a:off x="1619314" y="2113230"/>
            <a:ext cx="3520674" cy="19626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0AB3482-9E72-4A09-8E52-BA112AF47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0" t="53145" r="2298"/>
          <a:stretch/>
        </p:blipFill>
        <p:spPr>
          <a:xfrm>
            <a:off x="6235108" y="1717411"/>
            <a:ext cx="5040353" cy="232255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D30233-E748-4C1E-9E67-B5AF398F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92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98578A0D-8CC9-447A-9F6F-21F2246217B1}"/>
              </a:ext>
            </a:extLst>
          </p:cNvPr>
          <p:cNvSpPr/>
          <p:nvPr/>
        </p:nvSpPr>
        <p:spPr>
          <a:xfrm>
            <a:off x="1244545" y="5206379"/>
            <a:ext cx="3294473" cy="1170085"/>
          </a:xfrm>
          <a:prstGeom prst="homePlate">
            <a:avLst/>
          </a:prstGeom>
          <a:solidFill>
            <a:srgbClr val="0C3D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EAC2FC11-9EF5-4807-92BA-5340EC58C300}"/>
              </a:ext>
            </a:extLst>
          </p:cNvPr>
          <p:cNvSpPr/>
          <p:nvPr/>
        </p:nvSpPr>
        <p:spPr>
          <a:xfrm>
            <a:off x="4582631" y="5206379"/>
            <a:ext cx="3709896" cy="1170085"/>
          </a:xfrm>
          <a:prstGeom prst="chevron">
            <a:avLst/>
          </a:prstGeom>
          <a:solidFill>
            <a:srgbClr val="0C3D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8A53548D-1691-4B91-AB53-6DBD93C3F038}"/>
              </a:ext>
            </a:extLst>
          </p:cNvPr>
          <p:cNvSpPr txBox="1">
            <a:spLocks/>
          </p:cNvSpPr>
          <p:nvPr/>
        </p:nvSpPr>
        <p:spPr>
          <a:xfrm>
            <a:off x="637200" y="0"/>
            <a:ext cx="10515600" cy="1270212"/>
          </a:xfrm>
          <a:prstGeom prst="rect">
            <a:avLst/>
          </a:prstGeom>
        </p:spPr>
        <p:txBody>
          <a:bodyPr vert="horz" lIns="360000" tIns="46800" rIns="9144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약 식별 업무의 어려움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863BD8-4D56-4DCE-AC70-4D10F30B8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03"/>
          <a:stretch/>
        </p:blipFill>
        <p:spPr>
          <a:xfrm>
            <a:off x="5058194" y="1239200"/>
            <a:ext cx="2439348" cy="377594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FE619E-0224-4FCC-9BC4-DE2B76433D3B}"/>
              </a:ext>
            </a:extLst>
          </p:cNvPr>
          <p:cNvSpPr/>
          <p:nvPr/>
        </p:nvSpPr>
        <p:spPr>
          <a:xfrm>
            <a:off x="5083773" y="1634921"/>
            <a:ext cx="540364" cy="4547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F14BD7-C59F-4A1D-A799-FC9D5A31B766}"/>
              </a:ext>
            </a:extLst>
          </p:cNvPr>
          <p:cNvSpPr/>
          <p:nvPr/>
        </p:nvSpPr>
        <p:spPr>
          <a:xfrm>
            <a:off x="5095158" y="2516551"/>
            <a:ext cx="211152" cy="1348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29E916-F7BB-4526-B43D-E9D9EAAE59F6}"/>
              </a:ext>
            </a:extLst>
          </p:cNvPr>
          <p:cNvSpPr/>
          <p:nvPr/>
        </p:nvSpPr>
        <p:spPr>
          <a:xfrm>
            <a:off x="5106310" y="2956498"/>
            <a:ext cx="200554" cy="142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11DD700-8ECC-40EC-BC13-D12366E79DF3}"/>
              </a:ext>
            </a:extLst>
          </p:cNvPr>
          <p:cNvSpPr/>
          <p:nvPr/>
        </p:nvSpPr>
        <p:spPr>
          <a:xfrm>
            <a:off x="5106309" y="3625835"/>
            <a:ext cx="211152" cy="1161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9CCF3D-902D-4FC6-94EF-CE92A286AEF3}"/>
              </a:ext>
            </a:extLst>
          </p:cNvPr>
          <p:cNvSpPr/>
          <p:nvPr/>
        </p:nvSpPr>
        <p:spPr>
          <a:xfrm>
            <a:off x="5106309" y="4386925"/>
            <a:ext cx="919272" cy="1498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2F52BE-C207-4B88-A552-43A5F547D889}"/>
              </a:ext>
            </a:extLst>
          </p:cNvPr>
          <p:cNvSpPr txBox="1"/>
          <p:nvPr/>
        </p:nvSpPr>
        <p:spPr>
          <a:xfrm>
            <a:off x="4595297" y="1645605"/>
            <a:ext cx="41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E3DCC8-1FC3-4368-A7D2-D84547443FBA}"/>
              </a:ext>
            </a:extLst>
          </p:cNvPr>
          <p:cNvSpPr txBox="1"/>
          <p:nvPr/>
        </p:nvSpPr>
        <p:spPr>
          <a:xfrm>
            <a:off x="4595297" y="2365407"/>
            <a:ext cx="41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9A32D-C571-4CC6-8DB8-916BAE6F06FF}"/>
              </a:ext>
            </a:extLst>
          </p:cNvPr>
          <p:cNvSpPr txBox="1"/>
          <p:nvPr/>
        </p:nvSpPr>
        <p:spPr>
          <a:xfrm>
            <a:off x="4595297" y="2827598"/>
            <a:ext cx="41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AF847-19C6-4E16-AE7C-A63B2349FFCF}"/>
              </a:ext>
            </a:extLst>
          </p:cNvPr>
          <p:cNvSpPr txBox="1"/>
          <p:nvPr/>
        </p:nvSpPr>
        <p:spPr>
          <a:xfrm>
            <a:off x="4595297" y="3483880"/>
            <a:ext cx="41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9F1DA0-C2D1-4289-AAD1-7B2725EB26A7}"/>
              </a:ext>
            </a:extLst>
          </p:cNvPr>
          <p:cNvSpPr txBox="1"/>
          <p:nvPr/>
        </p:nvSpPr>
        <p:spPr>
          <a:xfrm>
            <a:off x="4595297" y="4261792"/>
            <a:ext cx="41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B7D7C-89C7-4E69-A9B0-AC2D2D839CAC}"/>
              </a:ext>
            </a:extLst>
          </p:cNvPr>
          <p:cNvSpPr txBox="1"/>
          <p:nvPr/>
        </p:nvSpPr>
        <p:spPr>
          <a:xfrm>
            <a:off x="1134534" y="6426588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출처 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</a:t>
            </a:r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한국임상약학회지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B0C4C8EB-536E-4378-B6D1-9BDD676C1CA3}"/>
              </a:ext>
            </a:extLst>
          </p:cNvPr>
          <p:cNvSpPr/>
          <p:nvPr/>
        </p:nvSpPr>
        <p:spPr>
          <a:xfrm>
            <a:off x="8336140" y="5206378"/>
            <a:ext cx="3488964" cy="1170085"/>
          </a:xfrm>
          <a:prstGeom prst="chevron">
            <a:avLst/>
          </a:prstGeom>
          <a:solidFill>
            <a:srgbClr val="0C3D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C6E6A-A6AB-4DD3-ACD3-7918F9D9795F}"/>
              </a:ext>
            </a:extLst>
          </p:cNvPr>
          <p:cNvSpPr txBox="1"/>
          <p:nvPr/>
        </p:nvSpPr>
        <p:spPr>
          <a:xfrm>
            <a:off x="8768090" y="5245347"/>
            <a:ext cx="2864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제한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된 병원 진료 시간</a:t>
            </a:r>
            <a:endParaRPr lang="en-US" altLang="ko-KR" sz="16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불규칙적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 환자 입</a:t>
            </a:r>
            <a:r>
              <a:rPr lang="en-US" altLang="ko-KR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퇴원</a:t>
            </a:r>
            <a:endParaRPr lang="en-US" altLang="ko-KR" sz="16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→</a:t>
            </a:r>
            <a:r>
              <a:rPr lang="en-US" altLang="ko-KR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ko-KR" altLang="en-US" sz="1600" u="sng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실시간으로 의료진이 약을 확인하는 것이 어려움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88958-2166-4372-B968-F73DA1E086B7}"/>
              </a:ext>
            </a:extLst>
          </p:cNvPr>
          <p:cNvSpPr txBox="1"/>
          <p:nvPr/>
        </p:nvSpPr>
        <p:spPr>
          <a:xfrm>
            <a:off x="5058194" y="5491569"/>
            <a:ext cx="2975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여러 검색 조건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을</a:t>
            </a:r>
            <a:r>
              <a:rPr lang="ko-KR" altLang="en-US" sz="16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일일이 지정</a:t>
            </a:r>
            <a:endParaRPr lang="en-US" altLang="ko-KR" sz="16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 번에 </a:t>
            </a:r>
            <a:r>
              <a:rPr lang="ko-KR" altLang="en-US" sz="16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 </a:t>
            </a:r>
            <a:r>
              <a:rPr lang="ko-KR" altLang="en-US" sz="1600" dirty="0" err="1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알씩만</a:t>
            </a:r>
            <a:r>
              <a:rPr lang="ko-KR" altLang="en-US" sz="16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검색가능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E8213BE-A624-4C5C-8BFB-631773F49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18854" y="1714106"/>
            <a:ext cx="2857143" cy="28571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E386703-50D3-4F6F-A99F-42ED79B5F0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/>
          <a:stretch/>
        </p:blipFill>
        <p:spPr>
          <a:xfrm>
            <a:off x="8336140" y="2527236"/>
            <a:ext cx="3136657" cy="246876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3151331-F020-41E1-A9D6-0D89CF506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138" y="1353411"/>
            <a:ext cx="2532679" cy="12702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0FDE16-BFA0-43AB-A6BA-C853D58757E6}"/>
              </a:ext>
            </a:extLst>
          </p:cNvPr>
          <p:cNvSpPr txBox="1"/>
          <p:nvPr/>
        </p:nvSpPr>
        <p:spPr>
          <a:xfrm>
            <a:off x="1157086" y="5485746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약의 특징을 </a:t>
            </a:r>
            <a:r>
              <a:rPr lang="ko-KR" altLang="en-US" sz="16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육안으로 판별</a:t>
            </a:r>
            <a:endParaRPr lang="en-US" altLang="ko-KR" sz="16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사람마다 </a:t>
            </a:r>
            <a:r>
              <a:rPr lang="ko-KR" altLang="en-US" sz="1600" dirty="0">
                <a:solidFill>
                  <a:srgbClr val="FF000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다르게</a:t>
            </a:r>
            <a:r>
              <a:rPr lang="ko-KR" altLang="en-US" sz="16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인식할 수 있음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95F2D-564A-4386-A6C7-44385FDD42EA}"/>
              </a:ext>
            </a:extLst>
          </p:cNvPr>
          <p:cNvSpPr txBox="1"/>
          <p:nvPr/>
        </p:nvSpPr>
        <p:spPr>
          <a:xfrm>
            <a:off x="1997829" y="4621373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글씨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? </a:t>
            </a:r>
            <a:r>
              <a:rPr lang="ko-KR" altLang="en-US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마크</a:t>
            </a:r>
            <a:r>
              <a:rPr lang="en-US" altLang="ko-KR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?</a:t>
            </a:r>
            <a:endParaRPr lang="ko-KR" altLang="en-US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6F7C40-C259-4DFB-9908-FB346B5A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02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9A4DF1-A482-4795-ABE3-FB34F93F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054" y="0"/>
            <a:ext cx="6123746" cy="1270212"/>
          </a:xfrm>
        </p:spPr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서비스 개발 목표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31CD0-EC4C-44CD-98E2-FC2793890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6"/>
          <a:stretch/>
        </p:blipFill>
        <p:spPr>
          <a:xfrm>
            <a:off x="637199" y="0"/>
            <a:ext cx="4391854" cy="68542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BBADDF-C832-4C7C-94EA-BE9D0E540E60}"/>
              </a:ext>
            </a:extLst>
          </p:cNvPr>
          <p:cNvSpPr txBox="1"/>
          <p:nvPr/>
        </p:nvSpPr>
        <p:spPr>
          <a:xfrm>
            <a:off x="1114739" y="5925666"/>
            <a:ext cx="419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9206F0D-50AA-4FF4-8425-70725C856EEC}"/>
              </a:ext>
            </a:extLst>
          </p:cNvPr>
          <p:cNvSpPr/>
          <p:nvPr/>
        </p:nvSpPr>
        <p:spPr>
          <a:xfrm>
            <a:off x="1748901" y="5832087"/>
            <a:ext cx="1964455" cy="7103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A7238E-5D33-4BD6-A437-F62528E8169E}"/>
              </a:ext>
            </a:extLst>
          </p:cNvPr>
          <p:cNvSpPr/>
          <p:nvPr/>
        </p:nvSpPr>
        <p:spPr>
          <a:xfrm>
            <a:off x="5943600" y="2735117"/>
            <a:ext cx="2772936" cy="1015369"/>
          </a:xfrm>
          <a:prstGeom prst="rect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CA097-2BD3-4986-B241-E2C900F29975}"/>
              </a:ext>
            </a:extLst>
          </p:cNvPr>
          <p:cNvSpPr txBox="1"/>
          <p:nvPr/>
        </p:nvSpPr>
        <p:spPr>
          <a:xfrm>
            <a:off x="6101518" y="2182909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C3DC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01</a:t>
            </a:r>
            <a:endParaRPr lang="ko-KR" altLang="en-US" sz="2800" dirty="0">
              <a:solidFill>
                <a:srgbClr val="0C3DC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8C64B-9507-4C3F-B35B-3FB2EE278385}"/>
              </a:ext>
            </a:extLst>
          </p:cNvPr>
          <p:cNvSpPr txBox="1"/>
          <p:nvPr/>
        </p:nvSpPr>
        <p:spPr>
          <a:xfrm>
            <a:off x="6042103" y="2774467"/>
            <a:ext cx="257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약의 특징을 일일이 지정하지 않고 이미지 검색 한 번으로 간소화</a:t>
            </a:r>
            <a:endParaRPr lang="en-US" altLang="ko-KR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41D73F-DC6F-403A-A602-B870A658D08C}"/>
              </a:ext>
            </a:extLst>
          </p:cNvPr>
          <p:cNvSpPr/>
          <p:nvPr/>
        </p:nvSpPr>
        <p:spPr>
          <a:xfrm>
            <a:off x="8716535" y="2735116"/>
            <a:ext cx="2772935" cy="1015369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99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EC4704-FE0D-46E5-A955-12406D3A9610}"/>
              </a:ext>
            </a:extLst>
          </p:cNvPr>
          <p:cNvSpPr txBox="1"/>
          <p:nvPr/>
        </p:nvSpPr>
        <p:spPr>
          <a:xfrm>
            <a:off x="8805745" y="2919634"/>
            <a:ext cx="2531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여러 개의 알약을</a:t>
            </a:r>
            <a:endParaRPr lang="en-US" altLang="ko-KR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 번에 검색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81D452-CC87-43C3-8ADB-5C31815853BF}"/>
              </a:ext>
            </a:extLst>
          </p:cNvPr>
          <p:cNvSpPr txBox="1"/>
          <p:nvPr/>
        </p:nvSpPr>
        <p:spPr>
          <a:xfrm>
            <a:off x="10665093" y="2182909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699F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02</a:t>
            </a:r>
            <a:endParaRPr lang="ko-KR" altLang="en-US" sz="2800" dirty="0">
              <a:solidFill>
                <a:srgbClr val="6699F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5BF47B-E077-42DE-A7A2-75E4FADB90EF}"/>
              </a:ext>
            </a:extLst>
          </p:cNvPr>
          <p:cNvSpPr/>
          <p:nvPr/>
        </p:nvSpPr>
        <p:spPr>
          <a:xfrm>
            <a:off x="5943600" y="3750485"/>
            <a:ext cx="2772936" cy="1015369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99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33BBF-FC8F-41AA-9F4C-C64B04908D0F}"/>
              </a:ext>
            </a:extLst>
          </p:cNvPr>
          <p:cNvSpPr txBox="1"/>
          <p:nvPr/>
        </p:nvSpPr>
        <p:spPr>
          <a:xfrm>
            <a:off x="6032811" y="3921154"/>
            <a:ext cx="2531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검색 결과를 </a:t>
            </a:r>
            <a:endParaRPr lang="en-US" altLang="ko-KR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한 번에 모아서 출력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8AF18F-1166-4262-BACB-D52681EA889E}"/>
              </a:ext>
            </a:extLst>
          </p:cNvPr>
          <p:cNvSpPr txBox="1"/>
          <p:nvPr/>
        </p:nvSpPr>
        <p:spPr>
          <a:xfrm>
            <a:off x="6096000" y="4765851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699F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03</a:t>
            </a:r>
            <a:endParaRPr lang="ko-KR" altLang="en-US" sz="2800" dirty="0">
              <a:solidFill>
                <a:srgbClr val="6699F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6FBE569-40E9-4036-9C12-77B51F065951}"/>
              </a:ext>
            </a:extLst>
          </p:cNvPr>
          <p:cNvSpPr/>
          <p:nvPr/>
        </p:nvSpPr>
        <p:spPr>
          <a:xfrm>
            <a:off x="8716536" y="3750482"/>
            <a:ext cx="2772934" cy="1015369"/>
          </a:xfrm>
          <a:prstGeom prst="rect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CC46E9-6AAC-479B-8EEE-F177D1453269}"/>
              </a:ext>
            </a:extLst>
          </p:cNvPr>
          <p:cNvSpPr txBox="1"/>
          <p:nvPr/>
        </p:nvSpPr>
        <p:spPr>
          <a:xfrm>
            <a:off x="10665093" y="475279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C3DCF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04</a:t>
            </a:r>
            <a:endParaRPr lang="ko-KR" altLang="en-US" sz="2800" dirty="0">
              <a:solidFill>
                <a:srgbClr val="0C3DCF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D7B888-5EBF-4DFD-92BA-3E5A80345EF0}"/>
              </a:ext>
            </a:extLst>
          </p:cNvPr>
          <p:cNvSpPr txBox="1"/>
          <p:nvPr/>
        </p:nvSpPr>
        <p:spPr>
          <a:xfrm>
            <a:off x="8837339" y="3921154"/>
            <a:ext cx="2531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이후 신약이 나와도 계속 사용가능한 모델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3A0960-AB27-4245-BBCA-D67ADC75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9CC81-88CA-4B22-BF57-0323461D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00" y="0"/>
            <a:ext cx="11554800" cy="127021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프로젝트 전체 진행과정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9DDB32-DAE5-4B2E-8E1D-CC7EBE3DC941}"/>
              </a:ext>
            </a:extLst>
          </p:cNvPr>
          <p:cNvCxnSpPr/>
          <p:nvPr/>
        </p:nvCxnSpPr>
        <p:spPr>
          <a:xfrm>
            <a:off x="1201198" y="1912211"/>
            <a:ext cx="10478284" cy="0"/>
          </a:xfrm>
          <a:prstGeom prst="line">
            <a:avLst/>
          </a:prstGeom>
          <a:ln w="19050">
            <a:solidFill>
              <a:srgbClr val="0C3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6BECA932-D5CA-4043-8D3A-9A6DDAA155D1}"/>
              </a:ext>
            </a:extLst>
          </p:cNvPr>
          <p:cNvSpPr/>
          <p:nvPr/>
        </p:nvSpPr>
        <p:spPr>
          <a:xfrm>
            <a:off x="1148511" y="1815027"/>
            <a:ext cx="180000" cy="180000"/>
          </a:xfrm>
          <a:prstGeom prst="flowChartConnector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43FABC5-339F-43BC-8142-65F3F6B93B1B}"/>
              </a:ext>
            </a:extLst>
          </p:cNvPr>
          <p:cNvCxnSpPr/>
          <p:nvPr/>
        </p:nvCxnSpPr>
        <p:spPr>
          <a:xfrm>
            <a:off x="1201198" y="4071831"/>
            <a:ext cx="10478284" cy="0"/>
          </a:xfrm>
          <a:prstGeom prst="line">
            <a:avLst/>
          </a:prstGeom>
          <a:ln w="19050">
            <a:solidFill>
              <a:srgbClr val="0C3D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F3D08A6D-5A0E-4AEC-9336-FDB020931A08}"/>
              </a:ext>
            </a:extLst>
          </p:cNvPr>
          <p:cNvSpPr/>
          <p:nvPr/>
        </p:nvSpPr>
        <p:spPr>
          <a:xfrm>
            <a:off x="3749425" y="1809228"/>
            <a:ext cx="180000" cy="180000"/>
          </a:xfrm>
          <a:prstGeom prst="flowChartConnector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BF2BFE5-4D9F-49D7-8AB9-9663C693C5A6}"/>
              </a:ext>
            </a:extLst>
          </p:cNvPr>
          <p:cNvSpPr/>
          <p:nvPr/>
        </p:nvSpPr>
        <p:spPr>
          <a:xfrm>
            <a:off x="9014911" y="1809228"/>
            <a:ext cx="180000" cy="180000"/>
          </a:xfrm>
          <a:prstGeom prst="flowChartConnector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6E208229-6987-47CC-993A-18A2C93D3A87}"/>
              </a:ext>
            </a:extLst>
          </p:cNvPr>
          <p:cNvSpPr/>
          <p:nvPr/>
        </p:nvSpPr>
        <p:spPr>
          <a:xfrm>
            <a:off x="1148511" y="3981831"/>
            <a:ext cx="180000" cy="180000"/>
          </a:xfrm>
          <a:prstGeom prst="flowChartConnector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F4B0FB70-33AB-41BA-9EF7-AFE32C697B7E}"/>
              </a:ext>
            </a:extLst>
          </p:cNvPr>
          <p:cNvSpPr/>
          <p:nvPr/>
        </p:nvSpPr>
        <p:spPr>
          <a:xfrm>
            <a:off x="3749425" y="3968232"/>
            <a:ext cx="180000" cy="180000"/>
          </a:xfrm>
          <a:prstGeom prst="flowChartConnector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9B5490D-C8E0-4C9A-9236-15C973EF2231}"/>
              </a:ext>
            </a:extLst>
          </p:cNvPr>
          <p:cNvSpPr/>
          <p:nvPr/>
        </p:nvSpPr>
        <p:spPr>
          <a:xfrm>
            <a:off x="6382168" y="3968232"/>
            <a:ext cx="180000" cy="180000"/>
          </a:xfrm>
          <a:prstGeom prst="flowChartConnector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D2556-7AD2-49EC-A0AA-F8F55F40CB23}"/>
              </a:ext>
            </a:extLst>
          </p:cNvPr>
          <p:cNvSpPr txBox="1"/>
          <p:nvPr/>
        </p:nvSpPr>
        <p:spPr>
          <a:xfrm>
            <a:off x="1038579" y="2054086"/>
            <a:ext cx="159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목표 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A8918B-01D1-4F42-80AA-CCC26F0EE534}"/>
              </a:ext>
            </a:extLst>
          </p:cNvPr>
          <p:cNvSpPr txBox="1"/>
          <p:nvPr/>
        </p:nvSpPr>
        <p:spPr>
          <a:xfrm>
            <a:off x="3649064" y="2054086"/>
            <a:ext cx="159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자료 조사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26F056BF-0A34-42A8-9EF7-884292287D2B}"/>
              </a:ext>
            </a:extLst>
          </p:cNvPr>
          <p:cNvSpPr/>
          <p:nvPr/>
        </p:nvSpPr>
        <p:spPr>
          <a:xfrm>
            <a:off x="6350340" y="1815027"/>
            <a:ext cx="180000" cy="180000"/>
          </a:xfrm>
          <a:prstGeom prst="flowChartConnector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163616BB-BFDE-4E11-A396-413D193E8A4B}"/>
              </a:ext>
            </a:extLst>
          </p:cNvPr>
          <p:cNvSpPr/>
          <p:nvPr/>
        </p:nvSpPr>
        <p:spPr>
          <a:xfrm>
            <a:off x="9014911" y="3967420"/>
            <a:ext cx="180000" cy="180000"/>
          </a:xfrm>
          <a:prstGeom prst="flowChartConnector">
            <a:avLst/>
          </a:prstGeom>
          <a:solidFill>
            <a:srgbClr val="0C3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69E9C1-B1F8-40E1-AA86-F55DB162D1D0}"/>
              </a:ext>
            </a:extLst>
          </p:cNvPr>
          <p:cNvSpPr txBox="1"/>
          <p:nvPr/>
        </p:nvSpPr>
        <p:spPr>
          <a:xfrm>
            <a:off x="6259549" y="2054086"/>
            <a:ext cx="193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데이터 수집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3A0316-D712-499E-9748-094514998F2B}"/>
              </a:ext>
            </a:extLst>
          </p:cNvPr>
          <p:cNvSpPr txBox="1"/>
          <p:nvPr/>
        </p:nvSpPr>
        <p:spPr>
          <a:xfrm>
            <a:off x="8935841" y="2009396"/>
            <a:ext cx="266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 설계 및 탐색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A7CD6-41D7-4ABE-B829-D3EF332AA8F9}"/>
              </a:ext>
            </a:extLst>
          </p:cNvPr>
          <p:cNvSpPr txBox="1"/>
          <p:nvPr/>
        </p:nvSpPr>
        <p:spPr>
          <a:xfrm>
            <a:off x="1025893" y="4213705"/>
            <a:ext cx="2150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전처리</a:t>
            </a:r>
            <a:endParaRPr lang="ko-KR" altLang="en-US" sz="2400" dirty="0">
              <a:solidFill>
                <a:srgbClr val="000099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6EB5EF-D6B7-4CE3-942E-00AAB908A8C9}"/>
              </a:ext>
            </a:extLst>
          </p:cNvPr>
          <p:cNvSpPr txBox="1"/>
          <p:nvPr/>
        </p:nvSpPr>
        <p:spPr>
          <a:xfrm>
            <a:off x="3649064" y="4213705"/>
            <a:ext cx="18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 학습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5EDE25-81D3-4868-89D3-85DB9D148F1E}"/>
              </a:ext>
            </a:extLst>
          </p:cNvPr>
          <p:cNvSpPr txBox="1"/>
          <p:nvPr/>
        </p:nvSpPr>
        <p:spPr>
          <a:xfrm>
            <a:off x="6259548" y="4207429"/>
            <a:ext cx="231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서비스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B822EB-9785-4847-950D-78207EE1C5C9}"/>
              </a:ext>
            </a:extLst>
          </p:cNvPr>
          <p:cNvSpPr txBox="1"/>
          <p:nvPr/>
        </p:nvSpPr>
        <p:spPr>
          <a:xfrm>
            <a:off x="8903487" y="4213705"/>
            <a:ext cx="224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0099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개선 방향 모색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93B04D-0C1A-4255-9704-EFE3C2866907}"/>
              </a:ext>
            </a:extLst>
          </p:cNvPr>
          <p:cNvSpPr txBox="1"/>
          <p:nvPr/>
        </p:nvSpPr>
        <p:spPr>
          <a:xfrm>
            <a:off x="1148511" y="2472957"/>
            <a:ext cx="1483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목표 설정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업무 분장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D7205-6DD5-40CE-942C-432CD652C3A3}"/>
              </a:ext>
            </a:extLst>
          </p:cNvPr>
          <p:cNvSpPr txBox="1"/>
          <p:nvPr/>
        </p:nvSpPr>
        <p:spPr>
          <a:xfrm>
            <a:off x="3749425" y="2472958"/>
            <a:ext cx="1770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논문 조사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 조사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데이터 조사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A48B76-5E3F-46A3-9D3A-14E11F5C54DA}"/>
              </a:ext>
            </a:extLst>
          </p:cNvPr>
          <p:cNvSpPr txBox="1"/>
          <p:nvPr/>
        </p:nvSpPr>
        <p:spPr>
          <a:xfrm>
            <a:off x="6382167" y="2472958"/>
            <a:ext cx="252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 err="1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알약낱알정보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수집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이미지 데이터 수집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0DAD65-90E7-4DF9-801A-0F33FEFCDE59}"/>
              </a:ext>
            </a:extLst>
          </p:cNvPr>
          <p:cNvSpPr txBox="1"/>
          <p:nvPr/>
        </p:nvSpPr>
        <p:spPr>
          <a:xfrm>
            <a:off x="9075502" y="2449052"/>
            <a:ext cx="2598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사물인식 모델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색상 맞추는 알고리즘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모양 분류 모델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이미지 특징 추출 모델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16F3C4-08E5-4FB7-BB8E-9C725D6EA87F}"/>
              </a:ext>
            </a:extLst>
          </p:cNvPr>
          <p:cNvSpPr txBox="1"/>
          <p:nvPr/>
        </p:nvSpPr>
        <p:spPr>
          <a:xfrm>
            <a:off x="3749425" y="4669094"/>
            <a:ext cx="177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 학습 및 정확도 개선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538DEA-9614-4421-B860-B68C52053296}"/>
              </a:ext>
            </a:extLst>
          </p:cNvPr>
          <p:cNvSpPr txBox="1"/>
          <p:nvPr/>
        </p:nvSpPr>
        <p:spPr>
          <a:xfrm>
            <a:off x="1148511" y="4632576"/>
            <a:ext cx="250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이미지 데이터 보정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이미지 데이터 </a:t>
            </a:r>
            <a:r>
              <a:rPr lang="ko-KR" altLang="en-US" dirty="0" err="1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라벨링</a:t>
            </a:r>
            <a:endParaRPr lang="ko-KR" altLang="en-US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ADD4D-E1FA-4C7B-8BC1-85FAA65B5C7A}"/>
              </a:ext>
            </a:extLst>
          </p:cNvPr>
          <p:cNvSpPr txBox="1"/>
          <p:nvPr/>
        </p:nvSpPr>
        <p:spPr>
          <a:xfrm>
            <a:off x="6386365" y="4672201"/>
            <a:ext cx="231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 err="1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프론트엔드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개발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 err="1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백엔드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개발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A19A8F-D51A-41B5-9AA8-C98FFDFE7047}"/>
              </a:ext>
            </a:extLst>
          </p:cNvPr>
          <p:cNvSpPr txBox="1"/>
          <p:nvPr/>
        </p:nvSpPr>
        <p:spPr>
          <a:xfrm>
            <a:off x="9014911" y="4672201"/>
            <a:ext cx="213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보완점 개선</a:t>
            </a:r>
            <a:endParaRPr lang="en-US" altLang="ko-KR" dirty="0">
              <a:solidFill>
                <a:srgbClr val="6699FF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r>
              <a:rPr lang="en-US" altLang="ko-KR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rgbClr val="6699FF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 성능 향상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534C95-379F-455A-8DB8-AC905A53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58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A23BF1-C44E-448A-BBAE-DCFA7D8A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업무 </a:t>
            </a:r>
            <a:r>
              <a:rPr lang="ko-KR" altLang="en-US" dirty="0" err="1">
                <a:solidFill>
                  <a:srgbClr val="0B53C8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분장표</a:t>
            </a:r>
            <a:endParaRPr lang="ko-KR" altLang="en-US" dirty="0">
              <a:solidFill>
                <a:srgbClr val="0B53C8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9F18C3DD-5F40-4D00-9608-338B3BF240D0}"/>
              </a:ext>
            </a:extLst>
          </p:cNvPr>
          <p:cNvSpPr/>
          <p:nvPr/>
        </p:nvSpPr>
        <p:spPr>
          <a:xfrm flipV="1">
            <a:off x="1395215" y="3929426"/>
            <a:ext cx="2667698" cy="2281805"/>
          </a:xfrm>
          <a:prstGeom prst="round2SameRect">
            <a:avLst>
              <a:gd name="adj1" fmla="val 3616"/>
              <a:gd name="adj2" fmla="val 0"/>
            </a:avLst>
          </a:prstGeom>
          <a:solidFill>
            <a:schemeClr val="bg1"/>
          </a:solidFill>
          <a:ln>
            <a:solidFill>
              <a:srgbClr val="CCECFF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680CDAD2-18AB-42D3-A7AA-8B8C9BDEAC5D}"/>
              </a:ext>
            </a:extLst>
          </p:cNvPr>
          <p:cNvSpPr/>
          <p:nvPr/>
        </p:nvSpPr>
        <p:spPr>
          <a:xfrm>
            <a:off x="1395214" y="3354781"/>
            <a:ext cx="2667699" cy="574646"/>
          </a:xfrm>
          <a:prstGeom prst="round2SameRect">
            <a:avLst/>
          </a:prstGeom>
          <a:solidFill>
            <a:srgbClr val="6699FF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김주연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팀장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BEFA8739-E098-4344-BE53-376277CE40DD}"/>
              </a:ext>
            </a:extLst>
          </p:cNvPr>
          <p:cNvSpPr/>
          <p:nvPr/>
        </p:nvSpPr>
        <p:spPr>
          <a:xfrm flipV="1">
            <a:off x="5040929" y="3929427"/>
            <a:ext cx="2667699" cy="2281805"/>
          </a:xfrm>
          <a:prstGeom prst="round2SameRect">
            <a:avLst>
              <a:gd name="adj1" fmla="val 3616"/>
              <a:gd name="adj2" fmla="val 0"/>
            </a:avLst>
          </a:prstGeom>
          <a:solidFill>
            <a:schemeClr val="bg1"/>
          </a:solidFill>
          <a:ln>
            <a:solidFill>
              <a:srgbClr val="CCECFF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1E2C4713-1F8F-442A-AD4A-6B4661FD1EE9}"/>
              </a:ext>
            </a:extLst>
          </p:cNvPr>
          <p:cNvSpPr/>
          <p:nvPr/>
        </p:nvSpPr>
        <p:spPr>
          <a:xfrm>
            <a:off x="5040929" y="3354781"/>
            <a:ext cx="2667699" cy="574646"/>
          </a:xfrm>
          <a:prstGeom prst="round2SameRect">
            <a:avLst/>
          </a:prstGeom>
          <a:solidFill>
            <a:srgbClr val="6699FF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김병진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팀원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45F9FD11-7E92-47DE-83E2-73E530C2B87D}"/>
              </a:ext>
            </a:extLst>
          </p:cNvPr>
          <p:cNvSpPr/>
          <p:nvPr/>
        </p:nvSpPr>
        <p:spPr>
          <a:xfrm flipV="1">
            <a:off x="8686645" y="3929427"/>
            <a:ext cx="2667699" cy="2281805"/>
          </a:xfrm>
          <a:prstGeom prst="round2SameRect">
            <a:avLst>
              <a:gd name="adj1" fmla="val 3616"/>
              <a:gd name="adj2" fmla="val 0"/>
            </a:avLst>
          </a:prstGeom>
          <a:solidFill>
            <a:schemeClr val="bg1"/>
          </a:solidFill>
          <a:ln>
            <a:solidFill>
              <a:srgbClr val="CCECFF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DD40CE24-222F-47EF-8F5E-08D1BCBE6A77}"/>
              </a:ext>
            </a:extLst>
          </p:cNvPr>
          <p:cNvSpPr/>
          <p:nvPr/>
        </p:nvSpPr>
        <p:spPr>
          <a:xfrm>
            <a:off x="8686645" y="3354781"/>
            <a:ext cx="2667699" cy="574646"/>
          </a:xfrm>
          <a:prstGeom prst="round2SameRect">
            <a:avLst/>
          </a:prstGeom>
          <a:solidFill>
            <a:srgbClr val="6699FF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이주환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팀원</a:t>
            </a: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2E7EB-353D-4418-8A4B-736AAF29C28C}"/>
              </a:ext>
            </a:extLst>
          </p:cNvPr>
          <p:cNvSpPr txBox="1"/>
          <p:nvPr/>
        </p:nvSpPr>
        <p:spPr>
          <a:xfrm>
            <a:off x="1535332" y="4008017"/>
            <a:ext cx="2527580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주제 선정</a:t>
            </a:r>
            <a:r>
              <a:rPr lang="en-US" altLang="ko-KR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· </a:t>
            </a:r>
            <a:r>
              <a:rPr lang="ko-KR" altLang="en-US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기획 총괄</a:t>
            </a:r>
            <a:endParaRPr lang="en-US" altLang="ko-KR" b="1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en-US" altLang="ko-KR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PPT </a:t>
            </a:r>
            <a:r>
              <a:rPr lang="ko-KR" altLang="en-US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준비</a:t>
            </a:r>
            <a:endParaRPr lang="en-US" altLang="ko-KR" b="1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데이터 수집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전처리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프론트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228EA-5BB5-4734-89EE-DC44F2C6DCF2}"/>
              </a:ext>
            </a:extLst>
          </p:cNvPr>
          <p:cNvSpPr txBox="1"/>
          <p:nvPr/>
        </p:nvSpPr>
        <p:spPr>
          <a:xfrm>
            <a:off x="5178146" y="4008016"/>
            <a:ext cx="2393263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 프로세스 설계  </a:t>
            </a:r>
            <a:endParaRPr lang="en-US" altLang="ko-KR" b="1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유사 연구 자료 탐색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유사도 모델 학습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색상 알고리즘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프론트 개발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229AD-68FA-42B9-82A7-E966581D2D83}"/>
              </a:ext>
            </a:extLst>
          </p:cNvPr>
          <p:cNvSpPr txBox="1"/>
          <p:nvPr/>
        </p:nvSpPr>
        <p:spPr>
          <a:xfrm>
            <a:off x="8821287" y="4008017"/>
            <a:ext cx="2573302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b="1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백엔드</a:t>
            </a:r>
            <a:r>
              <a:rPr lang="ko-KR" altLang="en-US" b="1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개발</a:t>
            </a:r>
            <a:endParaRPr lang="en-US" altLang="ko-KR" b="1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모델 자료 조사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모양 식별 모델 설계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DB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설계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프론트 개발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FDB358-FC52-46A4-BF26-151D997276E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29064" y="2858582"/>
            <a:ext cx="0" cy="496199"/>
          </a:xfrm>
          <a:prstGeom prst="line">
            <a:avLst/>
          </a:prstGeom>
          <a:ln w="28575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CDD5986-83EA-486C-8AD2-D6CFF377DE6E}"/>
              </a:ext>
            </a:extLst>
          </p:cNvPr>
          <p:cNvCxnSpPr>
            <a:cxnSpLocks/>
          </p:cNvCxnSpPr>
          <p:nvPr/>
        </p:nvCxnSpPr>
        <p:spPr>
          <a:xfrm>
            <a:off x="2713006" y="2858582"/>
            <a:ext cx="7318800" cy="0"/>
          </a:xfrm>
          <a:prstGeom prst="line">
            <a:avLst/>
          </a:prstGeom>
          <a:ln w="28575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000047-7BA1-4658-A42C-8907A80D87FB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6374777" y="2581748"/>
            <a:ext cx="2" cy="773033"/>
          </a:xfrm>
          <a:prstGeom prst="line">
            <a:avLst/>
          </a:prstGeom>
          <a:ln w="28575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A185152-574C-4E06-B87D-AC98D5401020}"/>
              </a:ext>
            </a:extLst>
          </p:cNvPr>
          <p:cNvCxnSpPr>
            <a:stCxn id="10" idx="3"/>
          </p:cNvCxnSpPr>
          <p:nvPr/>
        </p:nvCxnSpPr>
        <p:spPr>
          <a:xfrm flipH="1" flipV="1">
            <a:off x="10020494" y="2860687"/>
            <a:ext cx="1" cy="494094"/>
          </a:xfrm>
          <a:prstGeom prst="line">
            <a:avLst/>
          </a:prstGeom>
          <a:ln w="28575">
            <a:solidFill>
              <a:srgbClr val="66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FDB4DF4-8EC1-4148-91AA-A03CE2574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7" b="6700"/>
          <a:stretch/>
        </p:blipFill>
        <p:spPr>
          <a:xfrm>
            <a:off x="4844927" y="1233083"/>
            <a:ext cx="3054958" cy="992249"/>
          </a:xfrm>
          <a:prstGeom prst="rect">
            <a:avLst/>
          </a:prstGeom>
          <a:ln w="28575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7F5F17-4ABB-4FA4-BCC8-F7090E94C17D}"/>
              </a:ext>
            </a:extLst>
          </p:cNvPr>
          <p:cNvSpPr txBox="1"/>
          <p:nvPr/>
        </p:nvSpPr>
        <p:spPr>
          <a:xfrm flipH="1">
            <a:off x="5659283" y="2090121"/>
            <a:ext cx="142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드링큐</a:t>
            </a:r>
            <a:endParaRPr lang="ko-KR" altLang="en-US" sz="2400" dirty="0"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208D3D-3056-4D6E-957E-A137EDAD9CA5}"/>
              </a:ext>
            </a:extLst>
          </p:cNvPr>
          <p:cNvSpPr/>
          <p:nvPr/>
        </p:nvSpPr>
        <p:spPr>
          <a:xfrm>
            <a:off x="4624312" y="1208828"/>
            <a:ext cx="3496185" cy="1388028"/>
          </a:xfrm>
          <a:prstGeom prst="rect">
            <a:avLst/>
          </a:prstGeom>
          <a:noFill/>
          <a:ln w="28575"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C8D8F2-34F4-4747-9B96-52EAA177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2207-232C-451F-9A0F-8597C677728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112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1|1.9|1.3|1.2|1.1|1.1|1.6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12719</TotalTime>
  <Words>2824</Words>
  <Application>Microsoft Office PowerPoint</Application>
  <PresentationFormat>와이드스크린</PresentationFormat>
  <Paragraphs>607</Paragraphs>
  <Slides>38</Slides>
  <Notes>26</Notes>
  <HiddenSlides>0</HiddenSlides>
  <MMClips>3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HY헤드라인M</vt:lpstr>
      <vt:lpstr>Arial</vt:lpstr>
      <vt:lpstr>맑은 고딕</vt:lpstr>
      <vt:lpstr>맑은 고딕</vt:lpstr>
      <vt:lpstr>Wingdings 2</vt:lpstr>
      <vt:lpstr>Calibri Light</vt:lpstr>
      <vt:lpstr>강한공군체 Bold</vt:lpstr>
      <vt:lpstr>강한공군체 Medium</vt:lpstr>
      <vt:lpstr>Calibri</vt:lpstr>
      <vt:lpstr>HDOfficeLightV0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서비스 개발 목표</vt:lpstr>
      <vt:lpstr>프로젝트 전체 진행과정</vt:lpstr>
      <vt:lpstr>업무 분장표</vt:lpstr>
      <vt:lpstr>의약품 낱알식별 정보</vt:lpstr>
      <vt:lpstr>의약품 낱알 이미지</vt:lpstr>
      <vt:lpstr>기타 이미지 데이터</vt:lpstr>
      <vt:lpstr>약을 식별하기 위해 사용한 정보</vt:lpstr>
      <vt:lpstr>이미지 라벨링</vt:lpstr>
      <vt:lpstr>이미지 편집</vt:lpstr>
      <vt:lpstr>모델 프로세스</vt:lpstr>
      <vt:lpstr>시도: 색상 분류 모델</vt:lpstr>
      <vt:lpstr>색상 맞추는 알고리즘</vt:lpstr>
      <vt:lpstr>모양 추출 모델 프로세스</vt:lpstr>
      <vt:lpstr>시도: 식별자 추출</vt:lpstr>
      <vt:lpstr>시도: 유사도 비교 방법</vt:lpstr>
      <vt:lpstr>시도: 유사도 비교 방법</vt:lpstr>
      <vt:lpstr>유사도 비교 모델</vt:lpstr>
      <vt:lpstr>모델 개발 결과</vt:lpstr>
      <vt:lpstr>시스템 아키텍쳐</vt:lpstr>
      <vt:lpstr>서비스 시연</vt:lpstr>
      <vt:lpstr>기대 효과 – 의료진 입장에서</vt:lpstr>
      <vt:lpstr>기대 효과 – 환자 입장에서</vt:lpstr>
      <vt:lpstr>한계점</vt:lpstr>
      <vt:lpstr>개선 방안</vt:lpstr>
      <vt:lpstr>PowerPoint 프레젠테이션</vt:lpstr>
      <vt:lpstr>의약품 식별표시란?</vt:lpstr>
      <vt:lpstr>Metric learning 알고리즘 </vt:lpstr>
      <vt:lpstr>유사도 비교 모델</vt:lpstr>
      <vt:lpstr>Nginx 와 Gunicorn중 하나만 사용 하면 안되는걸까?</vt:lpstr>
      <vt:lpstr>쉬운 디버깅, 테스트용 런 서버로 배포하지 않은 이유</vt:lpstr>
      <vt:lpstr>DUR &amp; 내가 먹는 약! 한눈에</vt:lpstr>
      <vt:lpstr>내가 먹는 약! 한눈에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PC</cp:lastModifiedBy>
  <cp:revision>175</cp:revision>
  <dcterms:created xsi:type="dcterms:W3CDTF">2023-01-27T00:34:56Z</dcterms:created>
  <dcterms:modified xsi:type="dcterms:W3CDTF">2023-02-28T00:41:12Z</dcterms:modified>
</cp:coreProperties>
</file>